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7" r:id="rId1"/>
  </p:sldMasterIdLst>
  <p:sldIdLst>
    <p:sldId id="304" r:id="rId2"/>
    <p:sldId id="257" r:id="rId3"/>
    <p:sldId id="300" r:id="rId4"/>
    <p:sldId id="263" r:id="rId5"/>
    <p:sldId id="266" r:id="rId6"/>
    <p:sldId id="270" r:id="rId7"/>
    <p:sldId id="264" r:id="rId8"/>
    <p:sldId id="267" r:id="rId9"/>
    <p:sldId id="305" r:id="rId10"/>
    <p:sldId id="268" r:id="rId11"/>
    <p:sldId id="265" r:id="rId12"/>
    <p:sldId id="306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4FD650-78EB-4FE4-BDE5-C766DEDC080A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806BB8-6459-4937-A7F7-25814F8549C6}">
      <dgm:prSet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Što je </a:t>
          </a:r>
          <a:r>
            <a:rPr lang="hr-HR" dirty="0" err="1">
              <a:latin typeface="Calibri" panose="020F0502020204030204" pitchFamily="34" charset="0"/>
              <a:cs typeface="Calibri" panose="020F0502020204030204" pitchFamily="34" charset="0"/>
            </a:rPr>
            <a:t>megagrad</a:t>
          </a:r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8929CE-3618-4333-B751-602A73DBEAB0}" type="parTrans" cxnId="{6311B2CC-430F-458E-8E14-16E85581EEE9}">
      <dgm:prSet/>
      <dgm:spPr/>
      <dgm:t>
        <a:bodyPr/>
        <a:lstStyle/>
        <a:p>
          <a:endParaRPr lang="en-US"/>
        </a:p>
      </dgm:t>
    </dgm:pt>
    <dgm:pt modelId="{17C635CA-BA51-49FF-A749-C905858A2ADE}" type="sibTrans" cxnId="{6311B2CC-430F-458E-8E14-16E85581EEE9}">
      <dgm:prSet/>
      <dgm:spPr/>
      <dgm:t>
        <a:bodyPr/>
        <a:lstStyle/>
        <a:p>
          <a:endParaRPr lang="en-US"/>
        </a:p>
      </dgm:t>
    </dgm:pt>
    <dgm:pt modelId="{45C06A79-53DC-43F8-AF63-787ACEDBD8FC}">
      <dgm:prSet/>
      <dgm:spPr/>
      <dgm:t>
        <a:bodyPr/>
        <a:lstStyle/>
        <a:p>
          <a:r>
            <a:rPr lang="hr-HR" dirty="0" err="1"/>
            <a:t>Megagrad</a:t>
          </a:r>
          <a:r>
            <a:rPr lang="hr-HR" dirty="0"/>
            <a:t> je naselje s više od 10 000 000 st.</a:t>
          </a:r>
          <a:endParaRPr lang="en-US" dirty="0"/>
        </a:p>
      </dgm:t>
    </dgm:pt>
    <dgm:pt modelId="{0AB67B04-5537-436E-8FB6-915EDD5EFFA6}" type="parTrans" cxnId="{3321D27A-3B26-4E80-BBAF-7CB7B8196F72}">
      <dgm:prSet/>
      <dgm:spPr/>
      <dgm:t>
        <a:bodyPr/>
        <a:lstStyle/>
        <a:p>
          <a:endParaRPr lang="en-US"/>
        </a:p>
      </dgm:t>
    </dgm:pt>
    <dgm:pt modelId="{278272C8-C813-445A-A96D-471BCCDB6F9A}" type="sibTrans" cxnId="{3321D27A-3B26-4E80-BBAF-7CB7B8196F72}">
      <dgm:prSet/>
      <dgm:spPr/>
      <dgm:t>
        <a:bodyPr/>
        <a:lstStyle/>
        <a:p>
          <a:endParaRPr lang="en-US"/>
        </a:p>
      </dgm:t>
    </dgm:pt>
    <dgm:pt modelId="{98ACDA78-EADD-4CD5-B4A2-0D6900091D65}">
      <dgm:prSet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Što je globalni grad?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A25933B-80A2-4190-B5B4-65131315A231}" type="parTrans" cxnId="{DD0EDB9B-7AE5-4801-802E-DC7572731F3C}">
      <dgm:prSet/>
      <dgm:spPr/>
      <dgm:t>
        <a:bodyPr/>
        <a:lstStyle/>
        <a:p>
          <a:endParaRPr lang="en-US"/>
        </a:p>
      </dgm:t>
    </dgm:pt>
    <dgm:pt modelId="{7B44CAD1-5252-4569-8535-51C8EAB50455}" type="sibTrans" cxnId="{DD0EDB9B-7AE5-4801-802E-DC7572731F3C}">
      <dgm:prSet/>
      <dgm:spPr/>
      <dgm:t>
        <a:bodyPr/>
        <a:lstStyle/>
        <a:p>
          <a:endParaRPr lang="en-US"/>
        </a:p>
      </dgm:t>
    </dgm:pt>
    <dgm:pt modelId="{00499464-791D-4BAD-958C-889CC0622997}">
      <dgm:prSet/>
      <dgm:spPr/>
      <dgm:t>
        <a:bodyPr/>
        <a:lstStyle/>
        <a:p>
          <a:r>
            <a:rPr lang="hr-HR" dirty="0"/>
            <a:t>Središte svjetskog gospodarskog sustava i globalnih institucija.</a:t>
          </a:r>
          <a:endParaRPr lang="en-US" dirty="0"/>
        </a:p>
      </dgm:t>
    </dgm:pt>
    <dgm:pt modelId="{05CD3345-03DD-459D-AA5A-56B157EB98BD}" type="parTrans" cxnId="{EF3BDEB9-3C11-411B-AF43-1553E3DB3F4F}">
      <dgm:prSet/>
      <dgm:spPr/>
      <dgm:t>
        <a:bodyPr/>
        <a:lstStyle/>
        <a:p>
          <a:endParaRPr lang="en-US"/>
        </a:p>
      </dgm:t>
    </dgm:pt>
    <dgm:pt modelId="{373D04DB-A506-4F02-BAA0-4C22A4202CF5}" type="sibTrans" cxnId="{EF3BDEB9-3C11-411B-AF43-1553E3DB3F4F}">
      <dgm:prSet/>
      <dgm:spPr/>
      <dgm:t>
        <a:bodyPr/>
        <a:lstStyle/>
        <a:p>
          <a:endParaRPr lang="en-US"/>
        </a:p>
      </dgm:t>
    </dgm:pt>
    <dgm:pt modelId="{D5AF0B2B-EE65-4A6B-A985-277E71F93DEB}">
      <dgm:prSet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Što znači pojam morfološka struktura grada?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2073E0-6A21-49C9-BC00-1CE9E0E1CF3A}" type="parTrans" cxnId="{20F437F9-80E2-4755-A844-60BA3ABFF5EF}">
      <dgm:prSet/>
      <dgm:spPr/>
      <dgm:t>
        <a:bodyPr/>
        <a:lstStyle/>
        <a:p>
          <a:endParaRPr lang="en-US"/>
        </a:p>
      </dgm:t>
    </dgm:pt>
    <dgm:pt modelId="{053D96FC-C2FF-45C6-BF1A-5D7DC90ABF44}" type="sibTrans" cxnId="{20F437F9-80E2-4755-A844-60BA3ABFF5EF}">
      <dgm:prSet/>
      <dgm:spPr/>
      <dgm:t>
        <a:bodyPr/>
        <a:lstStyle/>
        <a:p>
          <a:endParaRPr lang="en-US"/>
        </a:p>
      </dgm:t>
    </dgm:pt>
    <dgm:pt modelId="{0A4D7E2B-2A79-4CA5-8C1D-922EDC7C0D90}">
      <dgm:prSet/>
      <dgm:spPr/>
      <dgm:t>
        <a:bodyPr/>
        <a:lstStyle/>
        <a:p>
          <a:r>
            <a:rPr lang="hr-HR" dirty="0"/>
            <a:t>Izgled i veličina građevina, razmještaj i odnos ulica, trgova i stambenih blokova.</a:t>
          </a:r>
          <a:endParaRPr lang="en-US" dirty="0"/>
        </a:p>
      </dgm:t>
    </dgm:pt>
    <dgm:pt modelId="{8709078B-0CF2-463F-83A6-38CDC33AF11A}" type="parTrans" cxnId="{BF68394F-B0C1-4C4C-8CAA-D2AC5BC4DC4E}">
      <dgm:prSet/>
      <dgm:spPr/>
      <dgm:t>
        <a:bodyPr/>
        <a:lstStyle/>
        <a:p>
          <a:endParaRPr lang="en-US"/>
        </a:p>
      </dgm:t>
    </dgm:pt>
    <dgm:pt modelId="{D89D1ADC-6714-4FC1-BBB0-28319031C604}" type="sibTrans" cxnId="{BF68394F-B0C1-4C4C-8CAA-D2AC5BC4DC4E}">
      <dgm:prSet/>
      <dgm:spPr/>
      <dgm:t>
        <a:bodyPr/>
        <a:lstStyle/>
        <a:p>
          <a:endParaRPr lang="en-US"/>
        </a:p>
      </dgm:t>
    </dgm:pt>
    <dgm:pt modelId="{C87ECB58-6FD2-4846-98BC-9CB6699ED9F0}">
      <dgm:prSet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Što znači pojam funkcionalna struktura grada?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A2FA2F5-193B-4132-8A52-EC4317452FB1}" type="parTrans" cxnId="{DDB94D93-D407-4CBF-B5FF-BD5125FBA9CC}">
      <dgm:prSet/>
      <dgm:spPr/>
      <dgm:t>
        <a:bodyPr/>
        <a:lstStyle/>
        <a:p>
          <a:endParaRPr lang="en-US"/>
        </a:p>
      </dgm:t>
    </dgm:pt>
    <dgm:pt modelId="{1DFB98FF-612B-4D1C-91DF-84E325DB7670}" type="sibTrans" cxnId="{DDB94D93-D407-4CBF-B5FF-BD5125FBA9CC}">
      <dgm:prSet/>
      <dgm:spPr/>
      <dgm:t>
        <a:bodyPr/>
        <a:lstStyle/>
        <a:p>
          <a:endParaRPr lang="en-US"/>
        </a:p>
      </dgm:t>
    </dgm:pt>
    <dgm:pt modelId="{1D2AACAC-7E26-4164-8571-E0B0F7B42911}">
      <dgm:prSet/>
      <dgm:spPr/>
      <dgm:t>
        <a:bodyPr/>
        <a:lstStyle/>
        <a:p>
          <a:r>
            <a:rPr lang="hr-HR" dirty="0"/>
            <a:t>Prostorni razmještaj gradskih funkcionalnih zona (stambene, poslovne, industrijske, rekreacijske).</a:t>
          </a:r>
          <a:endParaRPr lang="en-US" dirty="0"/>
        </a:p>
      </dgm:t>
    </dgm:pt>
    <dgm:pt modelId="{A73F4E62-EEF5-46DE-BB82-44BDAC717FAA}" type="parTrans" cxnId="{D5610A3E-8D51-4B90-9E79-6A92831DBC3E}">
      <dgm:prSet/>
      <dgm:spPr/>
      <dgm:t>
        <a:bodyPr/>
        <a:lstStyle/>
        <a:p>
          <a:endParaRPr lang="en-US"/>
        </a:p>
      </dgm:t>
    </dgm:pt>
    <dgm:pt modelId="{EDFF5F4B-9ED7-47DC-8D89-5340E73A99EF}" type="sibTrans" cxnId="{D5610A3E-8D51-4B90-9E79-6A92831DBC3E}">
      <dgm:prSet/>
      <dgm:spPr/>
      <dgm:t>
        <a:bodyPr/>
        <a:lstStyle/>
        <a:p>
          <a:endParaRPr lang="en-US"/>
        </a:p>
      </dgm:t>
    </dgm:pt>
    <dgm:pt modelId="{8D7B4ECE-9E48-465F-9A09-E8922D91D88E}" type="pres">
      <dgm:prSet presAssocID="{4E4FD650-78EB-4FE4-BDE5-C766DEDC080A}" presName="Name0" presStyleCnt="0">
        <dgm:presLayoutVars>
          <dgm:dir/>
          <dgm:animLvl val="lvl"/>
          <dgm:resizeHandles val="exact"/>
        </dgm:presLayoutVars>
      </dgm:prSet>
      <dgm:spPr/>
    </dgm:pt>
    <dgm:pt modelId="{94D9E9EC-2D91-4BDD-A83B-B79D79F6BF6A}" type="pres">
      <dgm:prSet presAssocID="{85806BB8-6459-4937-A7F7-25814F8549C6}" presName="composite" presStyleCnt="0"/>
      <dgm:spPr/>
    </dgm:pt>
    <dgm:pt modelId="{85DBFDC1-4586-4FD9-A63F-BBBFD6D0F40C}" type="pres">
      <dgm:prSet presAssocID="{85806BB8-6459-4937-A7F7-25814F8549C6}" presName="parTx" presStyleLbl="alignNode1" presStyleIdx="0" presStyleCnt="4" custLinFactY="-36101" custLinFactNeighborX="-166" custLinFactNeighborY="-100000">
        <dgm:presLayoutVars>
          <dgm:chMax val="0"/>
          <dgm:chPref val="0"/>
          <dgm:bulletEnabled val="1"/>
        </dgm:presLayoutVars>
      </dgm:prSet>
      <dgm:spPr/>
    </dgm:pt>
    <dgm:pt modelId="{D761EF6C-71BA-4923-82FE-3B24AAFFDF4A}" type="pres">
      <dgm:prSet presAssocID="{85806BB8-6459-4937-A7F7-25814F8549C6}" presName="desTx" presStyleLbl="alignAccFollowNode1" presStyleIdx="0" presStyleCnt="4" custLinFactNeighborX="-166" custLinFactNeighborY="-77419">
        <dgm:presLayoutVars>
          <dgm:bulletEnabled val="1"/>
        </dgm:presLayoutVars>
      </dgm:prSet>
      <dgm:spPr/>
    </dgm:pt>
    <dgm:pt modelId="{D9FB0A74-D2B2-47F9-96FD-A1FDB85A9D0F}" type="pres">
      <dgm:prSet presAssocID="{17C635CA-BA51-49FF-A749-C905858A2ADE}" presName="space" presStyleCnt="0"/>
      <dgm:spPr/>
    </dgm:pt>
    <dgm:pt modelId="{3F2D56D1-1041-48DA-B532-D39850B825CF}" type="pres">
      <dgm:prSet presAssocID="{98ACDA78-EADD-4CD5-B4A2-0D6900091D65}" presName="composite" presStyleCnt="0"/>
      <dgm:spPr/>
    </dgm:pt>
    <dgm:pt modelId="{516AA9D2-CF36-4900-8B3E-74E1DDF81D53}" type="pres">
      <dgm:prSet presAssocID="{98ACDA78-EADD-4CD5-B4A2-0D6900091D65}" presName="parTx" presStyleLbl="alignNode1" presStyleIdx="1" presStyleCnt="4" custLinFactY="20592" custLinFactNeighborX="-9169" custLinFactNeighborY="100000">
        <dgm:presLayoutVars>
          <dgm:chMax val="0"/>
          <dgm:chPref val="0"/>
          <dgm:bulletEnabled val="1"/>
        </dgm:presLayoutVars>
      </dgm:prSet>
      <dgm:spPr/>
    </dgm:pt>
    <dgm:pt modelId="{4DD69DF3-A8C2-4F53-925F-E7F4F791A0BD}" type="pres">
      <dgm:prSet presAssocID="{98ACDA78-EADD-4CD5-B4A2-0D6900091D65}" presName="desTx" presStyleLbl="alignAccFollowNode1" presStyleIdx="1" presStyleCnt="4" custLinFactNeighborX="-9168" custLinFactNeighborY="69500">
        <dgm:presLayoutVars>
          <dgm:bulletEnabled val="1"/>
        </dgm:presLayoutVars>
      </dgm:prSet>
      <dgm:spPr/>
    </dgm:pt>
    <dgm:pt modelId="{FDE11F8C-0503-493D-AA63-AA6153164786}" type="pres">
      <dgm:prSet presAssocID="{7B44CAD1-5252-4569-8535-51C8EAB50455}" presName="space" presStyleCnt="0"/>
      <dgm:spPr/>
    </dgm:pt>
    <dgm:pt modelId="{556DFB31-E85F-43F4-A706-9A33A852A957}" type="pres">
      <dgm:prSet presAssocID="{D5AF0B2B-EE65-4A6B-A985-277E71F93DEB}" presName="composite" presStyleCnt="0"/>
      <dgm:spPr/>
    </dgm:pt>
    <dgm:pt modelId="{4764ECA2-E2C2-4968-AEE5-A52FCF0D62C9}" type="pres">
      <dgm:prSet presAssocID="{D5AF0B2B-EE65-4A6B-A985-277E71F93DEB}" presName="parTx" presStyleLbl="alignNode1" presStyleIdx="2" presStyleCnt="4" custLinFactY="-34791" custLinFactNeighborX="410" custLinFactNeighborY="-100000">
        <dgm:presLayoutVars>
          <dgm:chMax val="0"/>
          <dgm:chPref val="0"/>
          <dgm:bulletEnabled val="1"/>
        </dgm:presLayoutVars>
      </dgm:prSet>
      <dgm:spPr/>
    </dgm:pt>
    <dgm:pt modelId="{7E661B49-43CE-4BAA-BFB9-6E6ED49AA059}" type="pres">
      <dgm:prSet presAssocID="{D5AF0B2B-EE65-4A6B-A985-277E71F93DEB}" presName="desTx" presStyleLbl="alignAccFollowNode1" presStyleIdx="2" presStyleCnt="4" custLinFactNeighborX="885" custLinFactNeighborY="-75924">
        <dgm:presLayoutVars>
          <dgm:bulletEnabled val="1"/>
        </dgm:presLayoutVars>
      </dgm:prSet>
      <dgm:spPr/>
    </dgm:pt>
    <dgm:pt modelId="{C3CFB1DD-39C4-456A-88D5-05330B6F206D}" type="pres">
      <dgm:prSet presAssocID="{053D96FC-C2FF-45C6-BF1A-5D7DC90ABF44}" presName="space" presStyleCnt="0"/>
      <dgm:spPr/>
    </dgm:pt>
    <dgm:pt modelId="{E5BD2EC2-2107-4E2E-99B7-0C66477944F7}" type="pres">
      <dgm:prSet presAssocID="{C87ECB58-6FD2-4846-98BC-9CB6699ED9F0}" presName="composite" presStyleCnt="0"/>
      <dgm:spPr/>
    </dgm:pt>
    <dgm:pt modelId="{9591800D-21EB-4AC3-AA59-78B8855F032A}" type="pres">
      <dgm:prSet presAssocID="{C87ECB58-6FD2-4846-98BC-9CB6699ED9F0}" presName="parTx" presStyleLbl="alignNode1" presStyleIdx="3" presStyleCnt="4" custLinFactY="25483" custLinFactNeighborX="-10298" custLinFactNeighborY="100000">
        <dgm:presLayoutVars>
          <dgm:chMax val="0"/>
          <dgm:chPref val="0"/>
          <dgm:bulletEnabled val="1"/>
        </dgm:presLayoutVars>
      </dgm:prSet>
      <dgm:spPr/>
    </dgm:pt>
    <dgm:pt modelId="{1E929D05-9910-4C08-9457-6E95376FC696}" type="pres">
      <dgm:prSet presAssocID="{C87ECB58-6FD2-4846-98BC-9CB6699ED9F0}" presName="desTx" presStyleLbl="alignAccFollowNode1" presStyleIdx="3" presStyleCnt="4" custLinFactNeighborX="-9822" custLinFactNeighborY="70187">
        <dgm:presLayoutVars>
          <dgm:bulletEnabled val="1"/>
        </dgm:presLayoutVars>
      </dgm:prSet>
      <dgm:spPr/>
    </dgm:pt>
  </dgm:ptLst>
  <dgm:cxnLst>
    <dgm:cxn modelId="{96C0B706-B951-4401-A257-FE5F2FE32792}" type="presOf" srcId="{85806BB8-6459-4937-A7F7-25814F8549C6}" destId="{85DBFDC1-4586-4FD9-A63F-BBBFD6D0F40C}" srcOrd="0" destOrd="0" presId="urn:microsoft.com/office/officeart/2005/8/layout/hList1"/>
    <dgm:cxn modelId="{97F25919-62C1-47D0-99CB-D1C8F123A4C2}" type="presOf" srcId="{D5AF0B2B-EE65-4A6B-A985-277E71F93DEB}" destId="{4764ECA2-E2C2-4968-AEE5-A52FCF0D62C9}" srcOrd="0" destOrd="0" presId="urn:microsoft.com/office/officeart/2005/8/layout/hList1"/>
    <dgm:cxn modelId="{D5610A3E-8D51-4B90-9E79-6A92831DBC3E}" srcId="{C87ECB58-6FD2-4846-98BC-9CB6699ED9F0}" destId="{1D2AACAC-7E26-4164-8571-E0B0F7B42911}" srcOrd="0" destOrd="0" parTransId="{A73F4E62-EEF5-46DE-BB82-44BDAC717FAA}" sibTransId="{EDFF5F4B-9ED7-47DC-8D89-5340E73A99EF}"/>
    <dgm:cxn modelId="{95CFC84A-8222-46C2-9F60-49B6B3944D85}" type="presOf" srcId="{45C06A79-53DC-43F8-AF63-787ACEDBD8FC}" destId="{D761EF6C-71BA-4923-82FE-3B24AAFFDF4A}" srcOrd="0" destOrd="0" presId="urn:microsoft.com/office/officeart/2005/8/layout/hList1"/>
    <dgm:cxn modelId="{BF68394F-B0C1-4C4C-8CAA-D2AC5BC4DC4E}" srcId="{D5AF0B2B-EE65-4A6B-A985-277E71F93DEB}" destId="{0A4D7E2B-2A79-4CA5-8C1D-922EDC7C0D90}" srcOrd="0" destOrd="0" parTransId="{8709078B-0CF2-463F-83A6-38CDC33AF11A}" sibTransId="{D89D1ADC-6714-4FC1-BBB0-28319031C604}"/>
    <dgm:cxn modelId="{41EBCC51-5830-4C9F-A082-B91636F2BE92}" type="presOf" srcId="{00499464-791D-4BAD-958C-889CC0622997}" destId="{4DD69DF3-A8C2-4F53-925F-E7F4F791A0BD}" srcOrd="0" destOrd="0" presId="urn:microsoft.com/office/officeart/2005/8/layout/hList1"/>
    <dgm:cxn modelId="{3321D27A-3B26-4E80-BBAF-7CB7B8196F72}" srcId="{85806BB8-6459-4937-A7F7-25814F8549C6}" destId="{45C06A79-53DC-43F8-AF63-787ACEDBD8FC}" srcOrd="0" destOrd="0" parTransId="{0AB67B04-5537-436E-8FB6-915EDD5EFFA6}" sibTransId="{278272C8-C813-445A-A96D-471BCCDB6F9A}"/>
    <dgm:cxn modelId="{22DC6585-C563-49FD-84DB-5C7948B81A0A}" type="presOf" srcId="{98ACDA78-EADD-4CD5-B4A2-0D6900091D65}" destId="{516AA9D2-CF36-4900-8B3E-74E1DDF81D53}" srcOrd="0" destOrd="0" presId="urn:microsoft.com/office/officeart/2005/8/layout/hList1"/>
    <dgm:cxn modelId="{DDB94D93-D407-4CBF-B5FF-BD5125FBA9CC}" srcId="{4E4FD650-78EB-4FE4-BDE5-C766DEDC080A}" destId="{C87ECB58-6FD2-4846-98BC-9CB6699ED9F0}" srcOrd="3" destOrd="0" parTransId="{DA2FA2F5-193B-4132-8A52-EC4317452FB1}" sibTransId="{1DFB98FF-612B-4D1C-91DF-84E325DB7670}"/>
    <dgm:cxn modelId="{DD0EDB9B-7AE5-4801-802E-DC7572731F3C}" srcId="{4E4FD650-78EB-4FE4-BDE5-C766DEDC080A}" destId="{98ACDA78-EADD-4CD5-B4A2-0D6900091D65}" srcOrd="1" destOrd="0" parTransId="{8A25933B-80A2-4190-B5B4-65131315A231}" sibTransId="{7B44CAD1-5252-4569-8535-51C8EAB50455}"/>
    <dgm:cxn modelId="{EEED1A9D-E69C-439B-9C5D-6D449A87E801}" type="presOf" srcId="{1D2AACAC-7E26-4164-8571-E0B0F7B42911}" destId="{1E929D05-9910-4C08-9457-6E95376FC696}" srcOrd="0" destOrd="0" presId="urn:microsoft.com/office/officeart/2005/8/layout/hList1"/>
    <dgm:cxn modelId="{EF3BDEB9-3C11-411B-AF43-1553E3DB3F4F}" srcId="{98ACDA78-EADD-4CD5-B4A2-0D6900091D65}" destId="{00499464-791D-4BAD-958C-889CC0622997}" srcOrd="0" destOrd="0" parTransId="{05CD3345-03DD-459D-AA5A-56B157EB98BD}" sibTransId="{373D04DB-A506-4F02-BAA0-4C22A4202CF5}"/>
    <dgm:cxn modelId="{CB2A95BC-D134-44E8-82B7-EF4AE121E905}" type="presOf" srcId="{4E4FD650-78EB-4FE4-BDE5-C766DEDC080A}" destId="{8D7B4ECE-9E48-465F-9A09-E8922D91D88E}" srcOrd="0" destOrd="0" presId="urn:microsoft.com/office/officeart/2005/8/layout/hList1"/>
    <dgm:cxn modelId="{6311B2CC-430F-458E-8E14-16E85581EEE9}" srcId="{4E4FD650-78EB-4FE4-BDE5-C766DEDC080A}" destId="{85806BB8-6459-4937-A7F7-25814F8549C6}" srcOrd="0" destOrd="0" parTransId="{CB8929CE-3618-4333-B751-602A73DBEAB0}" sibTransId="{17C635CA-BA51-49FF-A749-C905858A2ADE}"/>
    <dgm:cxn modelId="{9EF8E2DA-8548-4B10-9391-BDABD77A06E9}" type="presOf" srcId="{0A4D7E2B-2A79-4CA5-8C1D-922EDC7C0D90}" destId="{7E661B49-43CE-4BAA-BFB9-6E6ED49AA059}" srcOrd="0" destOrd="0" presId="urn:microsoft.com/office/officeart/2005/8/layout/hList1"/>
    <dgm:cxn modelId="{26EFD2E2-4E23-4F81-974A-7035982BEFF9}" type="presOf" srcId="{C87ECB58-6FD2-4846-98BC-9CB6699ED9F0}" destId="{9591800D-21EB-4AC3-AA59-78B8855F032A}" srcOrd="0" destOrd="0" presId="urn:microsoft.com/office/officeart/2005/8/layout/hList1"/>
    <dgm:cxn modelId="{20F437F9-80E2-4755-A844-60BA3ABFF5EF}" srcId="{4E4FD650-78EB-4FE4-BDE5-C766DEDC080A}" destId="{D5AF0B2B-EE65-4A6B-A985-277E71F93DEB}" srcOrd="2" destOrd="0" parTransId="{872073E0-6A21-49C9-BC00-1CE9E0E1CF3A}" sibTransId="{053D96FC-C2FF-45C6-BF1A-5D7DC90ABF44}"/>
    <dgm:cxn modelId="{2EBB1195-BCE6-4D38-B749-9928F926EC51}" type="presParOf" srcId="{8D7B4ECE-9E48-465F-9A09-E8922D91D88E}" destId="{94D9E9EC-2D91-4BDD-A83B-B79D79F6BF6A}" srcOrd="0" destOrd="0" presId="urn:microsoft.com/office/officeart/2005/8/layout/hList1"/>
    <dgm:cxn modelId="{4CF30E25-DE56-462E-8404-EFF22B572171}" type="presParOf" srcId="{94D9E9EC-2D91-4BDD-A83B-B79D79F6BF6A}" destId="{85DBFDC1-4586-4FD9-A63F-BBBFD6D0F40C}" srcOrd="0" destOrd="0" presId="urn:microsoft.com/office/officeart/2005/8/layout/hList1"/>
    <dgm:cxn modelId="{63E7C179-9056-4FC8-A596-CCE5449AD34F}" type="presParOf" srcId="{94D9E9EC-2D91-4BDD-A83B-B79D79F6BF6A}" destId="{D761EF6C-71BA-4923-82FE-3B24AAFFDF4A}" srcOrd="1" destOrd="0" presId="urn:microsoft.com/office/officeart/2005/8/layout/hList1"/>
    <dgm:cxn modelId="{8BD61625-0565-40E8-BBE2-4BC4368B7644}" type="presParOf" srcId="{8D7B4ECE-9E48-465F-9A09-E8922D91D88E}" destId="{D9FB0A74-D2B2-47F9-96FD-A1FDB85A9D0F}" srcOrd="1" destOrd="0" presId="urn:microsoft.com/office/officeart/2005/8/layout/hList1"/>
    <dgm:cxn modelId="{221CBBD9-4502-45AB-BB95-B9111E86B94B}" type="presParOf" srcId="{8D7B4ECE-9E48-465F-9A09-E8922D91D88E}" destId="{3F2D56D1-1041-48DA-B532-D39850B825CF}" srcOrd="2" destOrd="0" presId="urn:microsoft.com/office/officeart/2005/8/layout/hList1"/>
    <dgm:cxn modelId="{A666EE6F-D4A9-49A9-B9F2-697EAB8C0F9D}" type="presParOf" srcId="{3F2D56D1-1041-48DA-B532-D39850B825CF}" destId="{516AA9D2-CF36-4900-8B3E-74E1DDF81D53}" srcOrd="0" destOrd="0" presId="urn:microsoft.com/office/officeart/2005/8/layout/hList1"/>
    <dgm:cxn modelId="{F971146D-D559-45BA-B758-77D88BA881FE}" type="presParOf" srcId="{3F2D56D1-1041-48DA-B532-D39850B825CF}" destId="{4DD69DF3-A8C2-4F53-925F-E7F4F791A0BD}" srcOrd="1" destOrd="0" presId="urn:microsoft.com/office/officeart/2005/8/layout/hList1"/>
    <dgm:cxn modelId="{D01B1D9F-82E4-4B24-8111-F8C210C39E6D}" type="presParOf" srcId="{8D7B4ECE-9E48-465F-9A09-E8922D91D88E}" destId="{FDE11F8C-0503-493D-AA63-AA6153164786}" srcOrd="3" destOrd="0" presId="urn:microsoft.com/office/officeart/2005/8/layout/hList1"/>
    <dgm:cxn modelId="{819D934F-ED83-48DE-AB05-4A84A1C717BE}" type="presParOf" srcId="{8D7B4ECE-9E48-465F-9A09-E8922D91D88E}" destId="{556DFB31-E85F-43F4-A706-9A33A852A957}" srcOrd="4" destOrd="0" presId="urn:microsoft.com/office/officeart/2005/8/layout/hList1"/>
    <dgm:cxn modelId="{5B7E7C6E-0774-4ADF-BDD8-84C2BF54EB23}" type="presParOf" srcId="{556DFB31-E85F-43F4-A706-9A33A852A957}" destId="{4764ECA2-E2C2-4968-AEE5-A52FCF0D62C9}" srcOrd="0" destOrd="0" presId="urn:microsoft.com/office/officeart/2005/8/layout/hList1"/>
    <dgm:cxn modelId="{1CB7C718-2DBF-4211-93C5-99900A9F9F9F}" type="presParOf" srcId="{556DFB31-E85F-43F4-A706-9A33A852A957}" destId="{7E661B49-43CE-4BAA-BFB9-6E6ED49AA059}" srcOrd="1" destOrd="0" presId="urn:microsoft.com/office/officeart/2005/8/layout/hList1"/>
    <dgm:cxn modelId="{FA969F13-34CE-41F9-AC35-1F3E44BB8D07}" type="presParOf" srcId="{8D7B4ECE-9E48-465F-9A09-E8922D91D88E}" destId="{C3CFB1DD-39C4-456A-88D5-05330B6F206D}" srcOrd="5" destOrd="0" presId="urn:microsoft.com/office/officeart/2005/8/layout/hList1"/>
    <dgm:cxn modelId="{9D1C7068-FDA3-44A0-A595-6BAA3D6ED714}" type="presParOf" srcId="{8D7B4ECE-9E48-465F-9A09-E8922D91D88E}" destId="{E5BD2EC2-2107-4E2E-99B7-0C66477944F7}" srcOrd="6" destOrd="0" presId="urn:microsoft.com/office/officeart/2005/8/layout/hList1"/>
    <dgm:cxn modelId="{60D85E97-0070-465A-876A-53A3C7CF0110}" type="presParOf" srcId="{E5BD2EC2-2107-4E2E-99B7-0C66477944F7}" destId="{9591800D-21EB-4AC3-AA59-78B8855F032A}" srcOrd="0" destOrd="0" presId="urn:microsoft.com/office/officeart/2005/8/layout/hList1"/>
    <dgm:cxn modelId="{786D2AB4-9B82-464E-8845-F279CE32DCD2}" type="presParOf" srcId="{E5BD2EC2-2107-4E2E-99B7-0C66477944F7}" destId="{1E929D05-9910-4C08-9457-6E95376FC69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C3E9B6-5F8E-4A53-8833-8D03FFFDF9C8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038DFBBE-7231-4822-9F23-578AC7CC4C38}">
      <dgm:prSet/>
      <dgm:spPr/>
      <dgm:t>
        <a:bodyPr/>
        <a:lstStyle/>
        <a:p>
          <a:r>
            <a:rPr lang="hr-HR" dirty="0"/>
            <a:t>socioekonomske klase</a:t>
          </a:r>
        </a:p>
      </dgm:t>
    </dgm:pt>
    <dgm:pt modelId="{B4E012F8-CBEB-4EE4-AEDF-2DC4D4A49E00}" type="parTrans" cxnId="{A84368BF-BCF4-41BF-A8A9-CC6E5C01F92F}">
      <dgm:prSet/>
      <dgm:spPr/>
      <dgm:t>
        <a:bodyPr/>
        <a:lstStyle/>
        <a:p>
          <a:endParaRPr lang="hr-HR"/>
        </a:p>
      </dgm:t>
    </dgm:pt>
    <dgm:pt modelId="{48A0B311-651F-431E-9D83-6E77652F9EF9}" type="sibTrans" cxnId="{A84368BF-BCF4-41BF-A8A9-CC6E5C01F92F}">
      <dgm:prSet/>
      <dgm:spPr/>
      <dgm:t>
        <a:bodyPr/>
        <a:lstStyle/>
        <a:p>
          <a:endParaRPr lang="hr-HR"/>
        </a:p>
      </dgm:t>
    </dgm:pt>
    <dgm:pt modelId="{2F2847ED-8D57-49C2-86B8-CF58B7821F3C}">
      <dgm:prSet/>
      <dgm:spPr/>
      <dgm:t>
        <a:bodyPr/>
        <a:lstStyle/>
        <a:p>
          <a:r>
            <a:rPr lang="hr-HR" dirty="0"/>
            <a:t>gornja, srednja i donja</a:t>
          </a:r>
        </a:p>
      </dgm:t>
    </dgm:pt>
    <dgm:pt modelId="{B9776F70-1E57-4E3C-9788-71381AFEDF82}" type="parTrans" cxnId="{7FF53C54-075E-4709-9C49-3963096D3EFF}">
      <dgm:prSet/>
      <dgm:spPr/>
      <dgm:t>
        <a:bodyPr/>
        <a:lstStyle/>
        <a:p>
          <a:endParaRPr lang="hr-HR"/>
        </a:p>
      </dgm:t>
    </dgm:pt>
    <dgm:pt modelId="{073515EA-7D7B-48A2-BBDD-04113FF4B1D0}" type="sibTrans" cxnId="{7FF53C54-075E-4709-9C49-3963096D3EFF}">
      <dgm:prSet/>
      <dgm:spPr/>
      <dgm:t>
        <a:bodyPr/>
        <a:lstStyle/>
        <a:p>
          <a:endParaRPr lang="hr-HR"/>
        </a:p>
      </dgm:t>
    </dgm:pt>
    <dgm:pt modelId="{87F8C11D-89E4-4CF8-97C1-438A51298B92}" type="pres">
      <dgm:prSet presAssocID="{DEC3E9B6-5F8E-4A53-8833-8D03FFFDF9C8}" presName="Name0" presStyleCnt="0">
        <dgm:presLayoutVars>
          <dgm:dir/>
          <dgm:resizeHandles val="exact"/>
        </dgm:presLayoutVars>
      </dgm:prSet>
      <dgm:spPr/>
    </dgm:pt>
    <dgm:pt modelId="{942A85C9-8B7E-4E3A-9399-51DE9FF5EC7F}" type="pres">
      <dgm:prSet presAssocID="{038DFBBE-7231-4822-9F23-578AC7CC4C38}" presName="node" presStyleLbl="node1" presStyleIdx="0" presStyleCnt="2">
        <dgm:presLayoutVars>
          <dgm:bulletEnabled val="1"/>
        </dgm:presLayoutVars>
      </dgm:prSet>
      <dgm:spPr/>
    </dgm:pt>
    <dgm:pt modelId="{D77F57C6-490A-48B8-BDC7-480A0484A42D}" type="pres">
      <dgm:prSet presAssocID="{48A0B311-651F-431E-9D83-6E77652F9EF9}" presName="sibTrans" presStyleLbl="sibTrans2D1" presStyleIdx="0" presStyleCnt="1"/>
      <dgm:spPr/>
    </dgm:pt>
    <dgm:pt modelId="{C3A66B6D-DAE3-4F37-9669-4EE72BD30007}" type="pres">
      <dgm:prSet presAssocID="{48A0B311-651F-431E-9D83-6E77652F9EF9}" presName="connectorText" presStyleLbl="sibTrans2D1" presStyleIdx="0" presStyleCnt="1"/>
      <dgm:spPr/>
    </dgm:pt>
    <dgm:pt modelId="{A85EC09C-3842-47E8-BF35-A379B2785417}" type="pres">
      <dgm:prSet presAssocID="{2F2847ED-8D57-49C2-86B8-CF58B7821F3C}" presName="node" presStyleLbl="node1" presStyleIdx="1" presStyleCnt="2">
        <dgm:presLayoutVars>
          <dgm:bulletEnabled val="1"/>
        </dgm:presLayoutVars>
      </dgm:prSet>
      <dgm:spPr/>
    </dgm:pt>
  </dgm:ptLst>
  <dgm:cxnLst>
    <dgm:cxn modelId="{1150350D-512A-47C4-89ED-DBFC4E2C4BF3}" type="presOf" srcId="{2F2847ED-8D57-49C2-86B8-CF58B7821F3C}" destId="{A85EC09C-3842-47E8-BF35-A379B2785417}" srcOrd="0" destOrd="0" presId="urn:microsoft.com/office/officeart/2005/8/layout/process1"/>
    <dgm:cxn modelId="{7FF53C54-075E-4709-9C49-3963096D3EFF}" srcId="{DEC3E9B6-5F8E-4A53-8833-8D03FFFDF9C8}" destId="{2F2847ED-8D57-49C2-86B8-CF58B7821F3C}" srcOrd="1" destOrd="0" parTransId="{B9776F70-1E57-4E3C-9788-71381AFEDF82}" sibTransId="{073515EA-7D7B-48A2-BBDD-04113FF4B1D0}"/>
    <dgm:cxn modelId="{503F8299-ADC8-4969-84CF-B1641897B976}" type="presOf" srcId="{DEC3E9B6-5F8E-4A53-8833-8D03FFFDF9C8}" destId="{87F8C11D-89E4-4CF8-97C1-438A51298B92}" srcOrd="0" destOrd="0" presId="urn:microsoft.com/office/officeart/2005/8/layout/process1"/>
    <dgm:cxn modelId="{2FF51FB4-4DFC-497A-9C63-F91471AD45D1}" type="presOf" srcId="{038DFBBE-7231-4822-9F23-578AC7CC4C38}" destId="{942A85C9-8B7E-4E3A-9399-51DE9FF5EC7F}" srcOrd="0" destOrd="0" presId="urn:microsoft.com/office/officeart/2005/8/layout/process1"/>
    <dgm:cxn modelId="{4AC900BD-FD50-45C9-B314-DED5830FFF24}" type="presOf" srcId="{48A0B311-651F-431E-9D83-6E77652F9EF9}" destId="{C3A66B6D-DAE3-4F37-9669-4EE72BD30007}" srcOrd="1" destOrd="0" presId="urn:microsoft.com/office/officeart/2005/8/layout/process1"/>
    <dgm:cxn modelId="{A84368BF-BCF4-41BF-A8A9-CC6E5C01F92F}" srcId="{DEC3E9B6-5F8E-4A53-8833-8D03FFFDF9C8}" destId="{038DFBBE-7231-4822-9F23-578AC7CC4C38}" srcOrd="0" destOrd="0" parTransId="{B4E012F8-CBEB-4EE4-AEDF-2DC4D4A49E00}" sibTransId="{48A0B311-651F-431E-9D83-6E77652F9EF9}"/>
    <dgm:cxn modelId="{1AAA98FE-FCF6-43AB-9B04-207C66B64C9A}" type="presOf" srcId="{48A0B311-651F-431E-9D83-6E77652F9EF9}" destId="{D77F57C6-490A-48B8-BDC7-480A0484A42D}" srcOrd="0" destOrd="0" presId="urn:microsoft.com/office/officeart/2005/8/layout/process1"/>
    <dgm:cxn modelId="{FC364A17-B55D-4C4D-83F3-49BA684C7FE9}" type="presParOf" srcId="{87F8C11D-89E4-4CF8-97C1-438A51298B92}" destId="{942A85C9-8B7E-4E3A-9399-51DE9FF5EC7F}" srcOrd="0" destOrd="0" presId="urn:microsoft.com/office/officeart/2005/8/layout/process1"/>
    <dgm:cxn modelId="{E742315B-F617-464B-A1D6-C8CE7A4753DD}" type="presParOf" srcId="{87F8C11D-89E4-4CF8-97C1-438A51298B92}" destId="{D77F57C6-490A-48B8-BDC7-480A0484A42D}" srcOrd="1" destOrd="0" presId="urn:microsoft.com/office/officeart/2005/8/layout/process1"/>
    <dgm:cxn modelId="{8498E5B6-946D-4403-B0C6-39D4549132B1}" type="presParOf" srcId="{D77F57C6-490A-48B8-BDC7-480A0484A42D}" destId="{C3A66B6D-DAE3-4F37-9669-4EE72BD30007}" srcOrd="0" destOrd="0" presId="urn:microsoft.com/office/officeart/2005/8/layout/process1"/>
    <dgm:cxn modelId="{C66023AD-2F95-471C-8D21-7F09A69DCC7C}" type="presParOf" srcId="{87F8C11D-89E4-4CF8-97C1-438A51298B92}" destId="{A85EC09C-3842-47E8-BF35-A379B278541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E76005-0F64-4C29-BDF5-B54F8E9724D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70CBB654-BB4B-4D28-BD4A-B5720D8743CF}">
      <dgm:prSet custT="1"/>
      <dgm:spPr/>
      <dgm:t>
        <a:bodyPr/>
        <a:lstStyle/>
        <a:p>
          <a:r>
            <a:rPr lang="hr-HR" sz="2000" dirty="0"/>
            <a:t>dominacija gospodarskog čimbenika – grupiranje stanovništva u gradskim četvrtima</a:t>
          </a:r>
        </a:p>
      </dgm:t>
    </dgm:pt>
    <dgm:pt modelId="{9BCBA1F6-342E-40AC-9CF7-5C0FE1A8D3F2}" type="parTrans" cxnId="{BD18ABEA-C285-45ED-AD1D-D9E2ED6D34C7}">
      <dgm:prSet/>
      <dgm:spPr/>
      <dgm:t>
        <a:bodyPr/>
        <a:lstStyle/>
        <a:p>
          <a:endParaRPr lang="hr-HR"/>
        </a:p>
      </dgm:t>
    </dgm:pt>
    <dgm:pt modelId="{663AE717-1303-4F74-94C6-5F906F80322E}" type="sibTrans" cxnId="{BD18ABEA-C285-45ED-AD1D-D9E2ED6D34C7}">
      <dgm:prSet/>
      <dgm:spPr/>
      <dgm:t>
        <a:bodyPr/>
        <a:lstStyle/>
        <a:p>
          <a:endParaRPr lang="hr-HR"/>
        </a:p>
      </dgm:t>
    </dgm:pt>
    <dgm:pt modelId="{57476B0C-FAC8-4506-9EEA-7FB92D959EFD}" type="pres">
      <dgm:prSet presAssocID="{48E76005-0F64-4C29-BDF5-B54F8E9724DD}" presName="linear" presStyleCnt="0">
        <dgm:presLayoutVars>
          <dgm:animLvl val="lvl"/>
          <dgm:resizeHandles val="exact"/>
        </dgm:presLayoutVars>
      </dgm:prSet>
      <dgm:spPr/>
    </dgm:pt>
    <dgm:pt modelId="{E80FE202-0D76-4062-AF86-9A9E0523A96B}" type="pres">
      <dgm:prSet presAssocID="{70CBB654-BB4B-4D28-BD4A-B5720D8743C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C62546D-9575-4683-8C32-B4012D1C6384}" type="presOf" srcId="{48E76005-0F64-4C29-BDF5-B54F8E9724DD}" destId="{57476B0C-FAC8-4506-9EEA-7FB92D959EFD}" srcOrd="0" destOrd="0" presId="urn:microsoft.com/office/officeart/2005/8/layout/vList2"/>
    <dgm:cxn modelId="{84EF0CD7-3067-4C6F-A495-7BE2AB5A2A7B}" type="presOf" srcId="{70CBB654-BB4B-4D28-BD4A-B5720D8743CF}" destId="{E80FE202-0D76-4062-AF86-9A9E0523A96B}" srcOrd="0" destOrd="0" presId="urn:microsoft.com/office/officeart/2005/8/layout/vList2"/>
    <dgm:cxn modelId="{BD18ABEA-C285-45ED-AD1D-D9E2ED6D34C7}" srcId="{48E76005-0F64-4C29-BDF5-B54F8E9724DD}" destId="{70CBB654-BB4B-4D28-BD4A-B5720D8743CF}" srcOrd="0" destOrd="0" parTransId="{9BCBA1F6-342E-40AC-9CF7-5C0FE1A8D3F2}" sibTransId="{663AE717-1303-4F74-94C6-5F906F80322E}"/>
    <dgm:cxn modelId="{35F33161-7693-4BAC-BAFA-B3A160D7257C}" type="presParOf" srcId="{57476B0C-FAC8-4506-9EEA-7FB92D959EFD}" destId="{E80FE202-0D76-4062-AF86-9A9E0523A9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ACA3B9-1C16-41AF-B773-E7A7A657DB96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FCF517CD-BB2D-4E26-A56D-878038CF6D41}">
      <dgm:prSet/>
      <dgm:spPr/>
      <dgm:t>
        <a:bodyPr/>
        <a:lstStyle/>
        <a:p>
          <a:r>
            <a:rPr lang="hr-HR" b="1"/>
            <a:t>razlika u razvijenosti </a:t>
          </a:r>
          <a:r>
            <a:rPr lang="hr-HR"/>
            <a:t>– temeljni kriterij razlikovanja socijalne strukture grada</a:t>
          </a:r>
        </a:p>
      </dgm:t>
    </dgm:pt>
    <dgm:pt modelId="{C9E708D3-8E92-4585-868B-17ED94A6F9FC}" type="parTrans" cxnId="{3A27EC40-5C12-4B4F-A862-3BCECE5F1769}">
      <dgm:prSet/>
      <dgm:spPr/>
      <dgm:t>
        <a:bodyPr/>
        <a:lstStyle/>
        <a:p>
          <a:endParaRPr lang="hr-HR"/>
        </a:p>
      </dgm:t>
    </dgm:pt>
    <dgm:pt modelId="{0569F7A0-A6ED-47D6-B1B2-E2FE1888BCEC}" type="sibTrans" cxnId="{3A27EC40-5C12-4B4F-A862-3BCECE5F1769}">
      <dgm:prSet/>
      <dgm:spPr/>
      <dgm:t>
        <a:bodyPr/>
        <a:lstStyle/>
        <a:p>
          <a:endParaRPr lang="hr-HR"/>
        </a:p>
      </dgm:t>
    </dgm:pt>
    <dgm:pt modelId="{1D05CF75-AA7A-4AC8-906E-6B78B4CE7EDF}">
      <dgm:prSet/>
      <dgm:spPr/>
      <dgm:t>
        <a:bodyPr/>
        <a:lstStyle/>
        <a:p>
          <a:r>
            <a:rPr lang="hr-HR" b="1" dirty="0"/>
            <a:t>faza </a:t>
          </a:r>
          <a:r>
            <a:rPr lang="hr-HR" b="1" dirty="0" err="1"/>
            <a:t>metropolitanizacije</a:t>
          </a:r>
          <a:r>
            <a:rPr lang="hr-HR" b="1" dirty="0"/>
            <a:t> - </a:t>
          </a:r>
          <a:r>
            <a:rPr lang="hr-HR" b="0" dirty="0"/>
            <a:t>urbanizacija potaknuta industrijalizacijom</a:t>
          </a:r>
        </a:p>
      </dgm:t>
    </dgm:pt>
    <dgm:pt modelId="{39DF970F-10A6-4353-80B9-F64E2BC60657}" type="parTrans" cxnId="{994D464C-C820-499C-9F0A-BE8E796189D6}">
      <dgm:prSet/>
      <dgm:spPr/>
      <dgm:t>
        <a:bodyPr/>
        <a:lstStyle/>
        <a:p>
          <a:endParaRPr lang="hr-HR"/>
        </a:p>
      </dgm:t>
    </dgm:pt>
    <dgm:pt modelId="{C763FC19-ACF4-41F5-AC3C-5AE7415A0C50}" type="sibTrans" cxnId="{994D464C-C820-499C-9F0A-BE8E796189D6}">
      <dgm:prSet/>
      <dgm:spPr/>
      <dgm:t>
        <a:bodyPr/>
        <a:lstStyle/>
        <a:p>
          <a:endParaRPr lang="hr-HR"/>
        </a:p>
      </dgm:t>
    </dgm:pt>
    <dgm:pt modelId="{BCA1B2D3-D170-47AC-B9A1-6CD013DA5F5E}">
      <dgm:prSet/>
      <dgm:spPr/>
      <dgm:t>
        <a:bodyPr/>
        <a:lstStyle/>
        <a:p>
          <a:r>
            <a:rPr lang="hr-HR" b="1"/>
            <a:t>od 19. st. </a:t>
          </a:r>
          <a:r>
            <a:rPr lang="hr-HR"/>
            <a:t>– viši slojevi stanovništva naseljavaju središte grada, a niži slojevi rubne dijelove tadašnjih gradova</a:t>
          </a:r>
        </a:p>
      </dgm:t>
    </dgm:pt>
    <dgm:pt modelId="{F7B58F71-3A24-44E9-88D4-F9D94C3F0FDA}" type="parTrans" cxnId="{B14BB3EA-1CA9-40F3-A623-FBDFB94B0C60}">
      <dgm:prSet/>
      <dgm:spPr/>
      <dgm:t>
        <a:bodyPr/>
        <a:lstStyle/>
        <a:p>
          <a:endParaRPr lang="hr-HR"/>
        </a:p>
      </dgm:t>
    </dgm:pt>
    <dgm:pt modelId="{0313AD82-AC87-4DFE-AFB1-82B2168A6FB3}" type="sibTrans" cxnId="{B14BB3EA-1CA9-40F3-A623-FBDFB94B0C60}">
      <dgm:prSet/>
      <dgm:spPr/>
      <dgm:t>
        <a:bodyPr/>
        <a:lstStyle/>
        <a:p>
          <a:endParaRPr lang="hr-HR"/>
        </a:p>
      </dgm:t>
    </dgm:pt>
    <dgm:pt modelId="{F240EDEE-B101-45DE-8273-7D5859D787D9}">
      <dgm:prSet/>
      <dgm:spPr/>
      <dgm:t>
        <a:bodyPr/>
        <a:lstStyle/>
        <a:p>
          <a:r>
            <a:rPr lang="hr-HR" b="1"/>
            <a:t>suvremeni trendovi </a:t>
          </a:r>
          <a:r>
            <a:rPr lang="hr-HR"/>
            <a:t>pokazuju obrnuti proces</a:t>
          </a:r>
        </a:p>
      </dgm:t>
    </dgm:pt>
    <dgm:pt modelId="{E1799815-8CFE-4409-B49A-ABC77DBD7226}" type="parTrans" cxnId="{28619DE9-440B-4032-942B-CC06D8D77B94}">
      <dgm:prSet/>
      <dgm:spPr/>
      <dgm:t>
        <a:bodyPr/>
        <a:lstStyle/>
        <a:p>
          <a:endParaRPr lang="hr-HR"/>
        </a:p>
      </dgm:t>
    </dgm:pt>
    <dgm:pt modelId="{C45F5420-726F-44F6-831B-3DBBB373ADAB}" type="sibTrans" cxnId="{28619DE9-440B-4032-942B-CC06D8D77B94}">
      <dgm:prSet/>
      <dgm:spPr/>
      <dgm:t>
        <a:bodyPr/>
        <a:lstStyle/>
        <a:p>
          <a:endParaRPr lang="hr-HR"/>
        </a:p>
      </dgm:t>
    </dgm:pt>
    <dgm:pt modelId="{7DE4ED9D-F76E-4535-9B9D-EB42562B6C78}">
      <dgm:prSet/>
      <dgm:spPr/>
      <dgm:t>
        <a:bodyPr/>
        <a:lstStyle/>
        <a:p>
          <a:r>
            <a:rPr lang="hr-HR"/>
            <a:t>središnji dio grada pretvara se u </a:t>
          </a:r>
          <a:r>
            <a:rPr lang="hr-HR" b="1"/>
            <a:t>središnju poslovnu zonu (CBD)</a:t>
          </a:r>
          <a:endParaRPr lang="hr-HR"/>
        </a:p>
      </dgm:t>
    </dgm:pt>
    <dgm:pt modelId="{9CB0C2CD-21FA-4805-8007-04FFC4CE0B9A}" type="parTrans" cxnId="{51D8F29B-D3D7-47BA-B126-C72846AE32BA}">
      <dgm:prSet/>
      <dgm:spPr/>
      <dgm:t>
        <a:bodyPr/>
        <a:lstStyle/>
        <a:p>
          <a:endParaRPr lang="hr-HR"/>
        </a:p>
      </dgm:t>
    </dgm:pt>
    <dgm:pt modelId="{860B447E-941E-498C-80C1-82C8678E68FF}" type="sibTrans" cxnId="{51D8F29B-D3D7-47BA-B126-C72846AE32BA}">
      <dgm:prSet/>
      <dgm:spPr/>
      <dgm:t>
        <a:bodyPr/>
        <a:lstStyle/>
        <a:p>
          <a:endParaRPr lang="hr-HR"/>
        </a:p>
      </dgm:t>
    </dgm:pt>
    <dgm:pt modelId="{BDA3F6D6-5D6A-4E4E-90A8-984B4205AE8E}">
      <dgm:prSet/>
      <dgm:spPr/>
      <dgm:t>
        <a:bodyPr/>
        <a:lstStyle/>
        <a:p>
          <a:r>
            <a:rPr lang="hr-HR"/>
            <a:t>razvoj prometa omogućio je </a:t>
          </a:r>
          <a:r>
            <a:rPr lang="hr-HR" b="1"/>
            <a:t>dnevno migriranje</a:t>
          </a:r>
          <a:endParaRPr lang="hr-HR"/>
        </a:p>
      </dgm:t>
    </dgm:pt>
    <dgm:pt modelId="{E238ABA8-AB25-4950-967D-4C13325472D8}" type="parTrans" cxnId="{376E6E17-7D8F-42BD-B423-19DC0ACC844A}">
      <dgm:prSet/>
      <dgm:spPr/>
      <dgm:t>
        <a:bodyPr/>
        <a:lstStyle/>
        <a:p>
          <a:endParaRPr lang="hr-HR"/>
        </a:p>
      </dgm:t>
    </dgm:pt>
    <dgm:pt modelId="{035292C3-19F9-4E5B-BE60-62496A6EF4B2}" type="sibTrans" cxnId="{376E6E17-7D8F-42BD-B423-19DC0ACC844A}">
      <dgm:prSet/>
      <dgm:spPr/>
      <dgm:t>
        <a:bodyPr/>
        <a:lstStyle/>
        <a:p>
          <a:endParaRPr lang="hr-HR"/>
        </a:p>
      </dgm:t>
    </dgm:pt>
    <dgm:pt modelId="{B6A09239-FAE5-4018-99F8-F26D36A5523A}" type="pres">
      <dgm:prSet presAssocID="{1EACA3B9-1C16-41AF-B773-E7A7A657DB96}" presName="linear" presStyleCnt="0">
        <dgm:presLayoutVars>
          <dgm:animLvl val="lvl"/>
          <dgm:resizeHandles val="exact"/>
        </dgm:presLayoutVars>
      </dgm:prSet>
      <dgm:spPr/>
    </dgm:pt>
    <dgm:pt modelId="{F6A63B37-56E2-47F3-B437-DFA72194C245}" type="pres">
      <dgm:prSet presAssocID="{FCF517CD-BB2D-4E26-A56D-878038CF6D4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03B8854-D198-447E-917C-2BAC4564DE00}" type="pres">
      <dgm:prSet presAssocID="{0569F7A0-A6ED-47D6-B1B2-E2FE1888BCEC}" presName="spacer" presStyleCnt="0"/>
      <dgm:spPr/>
    </dgm:pt>
    <dgm:pt modelId="{743D87C6-8487-468A-BF50-947AB2D8FCA2}" type="pres">
      <dgm:prSet presAssocID="{1D05CF75-AA7A-4AC8-906E-6B78B4CE7ED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609AD8B-C6EC-429C-B9B0-8B38F0B12172}" type="pres">
      <dgm:prSet presAssocID="{C763FC19-ACF4-41F5-AC3C-5AE7415A0C50}" presName="spacer" presStyleCnt="0"/>
      <dgm:spPr/>
    </dgm:pt>
    <dgm:pt modelId="{BEB14722-8E74-444B-9955-1D3EB75D58C7}" type="pres">
      <dgm:prSet presAssocID="{BCA1B2D3-D170-47AC-B9A1-6CD013DA5F5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EEF9C36-C3F6-4217-BBB5-1B2963978A80}" type="pres">
      <dgm:prSet presAssocID="{0313AD82-AC87-4DFE-AFB1-82B2168A6FB3}" presName="spacer" presStyleCnt="0"/>
      <dgm:spPr/>
    </dgm:pt>
    <dgm:pt modelId="{10BC77B4-A8ED-4199-8E57-043A544DD8D9}" type="pres">
      <dgm:prSet presAssocID="{F240EDEE-B101-45DE-8273-7D5859D787D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9DAC813-A682-4198-98E5-EA0E908EFC48}" type="pres">
      <dgm:prSet presAssocID="{C45F5420-726F-44F6-831B-3DBBB373ADAB}" presName="spacer" presStyleCnt="0"/>
      <dgm:spPr/>
    </dgm:pt>
    <dgm:pt modelId="{45D3651E-683F-46AD-BBE3-7BB76E9E48B7}" type="pres">
      <dgm:prSet presAssocID="{7DE4ED9D-F76E-4535-9B9D-EB42562B6C7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2A99B07-2AE4-418D-88E9-31696AE41B56}" type="pres">
      <dgm:prSet presAssocID="{860B447E-941E-498C-80C1-82C8678E68FF}" presName="spacer" presStyleCnt="0"/>
      <dgm:spPr/>
    </dgm:pt>
    <dgm:pt modelId="{993378D6-5F96-4157-847B-4F11FC3D5A4A}" type="pres">
      <dgm:prSet presAssocID="{BDA3F6D6-5D6A-4E4E-90A8-984B4205AE8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3B6DF06-22DD-45F1-B9D3-E6B3534BB362}" type="presOf" srcId="{FCF517CD-BB2D-4E26-A56D-878038CF6D41}" destId="{F6A63B37-56E2-47F3-B437-DFA72194C245}" srcOrd="0" destOrd="0" presId="urn:microsoft.com/office/officeart/2005/8/layout/vList2"/>
    <dgm:cxn modelId="{762BEB0A-F7E7-49E8-A340-A104338B30CC}" type="presOf" srcId="{7DE4ED9D-F76E-4535-9B9D-EB42562B6C78}" destId="{45D3651E-683F-46AD-BBE3-7BB76E9E48B7}" srcOrd="0" destOrd="0" presId="urn:microsoft.com/office/officeart/2005/8/layout/vList2"/>
    <dgm:cxn modelId="{376E6E17-7D8F-42BD-B423-19DC0ACC844A}" srcId="{1EACA3B9-1C16-41AF-B773-E7A7A657DB96}" destId="{BDA3F6D6-5D6A-4E4E-90A8-984B4205AE8E}" srcOrd="5" destOrd="0" parTransId="{E238ABA8-AB25-4950-967D-4C13325472D8}" sibTransId="{035292C3-19F9-4E5B-BE60-62496A6EF4B2}"/>
    <dgm:cxn modelId="{9909B118-0129-44AD-8841-2BDD122C4ACA}" type="presOf" srcId="{1EACA3B9-1C16-41AF-B773-E7A7A657DB96}" destId="{B6A09239-FAE5-4018-99F8-F26D36A5523A}" srcOrd="0" destOrd="0" presId="urn:microsoft.com/office/officeart/2005/8/layout/vList2"/>
    <dgm:cxn modelId="{3A27EC40-5C12-4B4F-A862-3BCECE5F1769}" srcId="{1EACA3B9-1C16-41AF-B773-E7A7A657DB96}" destId="{FCF517CD-BB2D-4E26-A56D-878038CF6D41}" srcOrd="0" destOrd="0" parTransId="{C9E708D3-8E92-4585-868B-17ED94A6F9FC}" sibTransId="{0569F7A0-A6ED-47D6-B1B2-E2FE1888BCEC}"/>
    <dgm:cxn modelId="{994D464C-C820-499C-9F0A-BE8E796189D6}" srcId="{1EACA3B9-1C16-41AF-B773-E7A7A657DB96}" destId="{1D05CF75-AA7A-4AC8-906E-6B78B4CE7EDF}" srcOrd="1" destOrd="0" parTransId="{39DF970F-10A6-4353-80B9-F64E2BC60657}" sibTransId="{C763FC19-ACF4-41F5-AC3C-5AE7415A0C50}"/>
    <dgm:cxn modelId="{F3850C75-CA6F-44D9-8C77-3BB5AD427D4F}" type="presOf" srcId="{1D05CF75-AA7A-4AC8-906E-6B78B4CE7EDF}" destId="{743D87C6-8487-468A-BF50-947AB2D8FCA2}" srcOrd="0" destOrd="0" presId="urn:microsoft.com/office/officeart/2005/8/layout/vList2"/>
    <dgm:cxn modelId="{51D8F29B-D3D7-47BA-B126-C72846AE32BA}" srcId="{1EACA3B9-1C16-41AF-B773-E7A7A657DB96}" destId="{7DE4ED9D-F76E-4535-9B9D-EB42562B6C78}" srcOrd="4" destOrd="0" parTransId="{9CB0C2CD-21FA-4805-8007-04FFC4CE0B9A}" sibTransId="{860B447E-941E-498C-80C1-82C8678E68FF}"/>
    <dgm:cxn modelId="{491101C5-BE31-46CD-B7F5-2FAD3BB40651}" type="presOf" srcId="{BDA3F6D6-5D6A-4E4E-90A8-984B4205AE8E}" destId="{993378D6-5F96-4157-847B-4F11FC3D5A4A}" srcOrd="0" destOrd="0" presId="urn:microsoft.com/office/officeart/2005/8/layout/vList2"/>
    <dgm:cxn modelId="{496DE0E8-EB64-4AEB-AB7F-FB4278371F2E}" type="presOf" srcId="{BCA1B2D3-D170-47AC-B9A1-6CD013DA5F5E}" destId="{BEB14722-8E74-444B-9955-1D3EB75D58C7}" srcOrd="0" destOrd="0" presId="urn:microsoft.com/office/officeart/2005/8/layout/vList2"/>
    <dgm:cxn modelId="{28619DE9-440B-4032-942B-CC06D8D77B94}" srcId="{1EACA3B9-1C16-41AF-B773-E7A7A657DB96}" destId="{F240EDEE-B101-45DE-8273-7D5859D787D9}" srcOrd="3" destOrd="0" parTransId="{E1799815-8CFE-4409-B49A-ABC77DBD7226}" sibTransId="{C45F5420-726F-44F6-831B-3DBBB373ADAB}"/>
    <dgm:cxn modelId="{B14BB3EA-1CA9-40F3-A623-FBDFB94B0C60}" srcId="{1EACA3B9-1C16-41AF-B773-E7A7A657DB96}" destId="{BCA1B2D3-D170-47AC-B9A1-6CD013DA5F5E}" srcOrd="2" destOrd="0" parTransId="{F7B58F71-3A24-44E9-88D4-F9D94C3F0FDA}" sibTransId="{0313AD82-AC87-4DFE-AFB1-82B2168A6FB3}"/>
    <dgm:cxn modelId="{F04C8EFF-D7C6-4723-ACDA-684A871ADB3C}" type="presOf" srcId="{F240EDEE-B101-45DE-8273-7D5859D787D9}" destId="{10BC77B4-A8ED-4199-8E57-043A544DD8D9}" srcOrd="0" destOrd="0" presId="urn:microsoft.com/office/officeart/2005/8/layout/vList2"/>
    <dgm:cxn modelId="{6B08F33C-EA25-4AE7-910B-52526C05157F}" type="presParOf" srcId="{B6A09239-FAE5-4018-99F8-F26D36A5523A}" destId="{F6A63B37-56E2-47F3-B437-DFA72194C245}" srcOrd="0" destOrd="0" presId="urn:microsoft.com/office/officeart/2005/8/layout/vList2"/>
    <dgm:cxn modelId="{F09B9ABE-2D02-4F71-93C9-F781D2E64C18}" type="presParOf" srcId="{B6A09239-FAE5-4018-99F8-F26D36A5523A}" destId="{303B8854-D198-447E-917C-2BAC4564DE00}" srcOrd="1" destOrd="0" presId="urn:microsoft.com/office/officeart/2005/8/layout/vList2"/>
    <dgm:cxn modelId="{609A45CA-B688-4E2A-BC93-AEC24A1FD4CC}" type="presParOf" srcId="{B6A09239-FAE5-4018-99F8-F26D36A5523A}" destId="{743D87C6-8487-468A-BF50-947AB2D8FCA2}" srcOrd="2" destOrd="0" presId="urn:microsoft.com/office/officeart/2005/8/layout/vList2"/>
    <dgm:cxn modelId="{9CC41E82-D231-4927-9069-E23922D75D3E}" type="presParOf" srcId="{B6A09239-FAE5-4018-99F8-F26D36A5523A}" destId="{E609AD8B-C6EC-429C-B9B0-8B38F0B12172}" srcOrd="3" destOrd="0" presId="urn:microsoft.com/office/officeart/2005/8/layout/vList2"/>
    <dgm:cxn modelId="{7E753252-0E28-46D2-935A-D6526C6DCCFD}" type="presParOf" srcId="{B6A09239-FAE5-4018-99F8-F26D36A5523A}" destId="{BEB14722-8E74-444B-9955-1D3EB75D58C7}" srcOrd="4" destOrd="0" presId="urn:microsoft.com/office/officeart/2005/8/layout/vList2"/>
    <dgm:cxn modelId="{BB529D8D-F22C-43A0-AD99-D50A473CBEF6}" type="presParOf" srcId="{B6A09239-FAE5-4018-99F8-F26D36A5523A}" destId="{0EEF9C36-C3F6-4217-BBB5-1B2963978A80}" srcOrd="5" destOrd="0" presId="urn:microsoft.com/office/officeart/2005/8/layout/vList2"/>
    <dgm:cxn modelId="{1FF40941-A112-44C5-9B41-069EC76EB39D}" type="presParOf" srcId="{B6A09239-FAE5-4018-99F8-F26D36A5523A}" destId="{10BC77B4-A8ED-4199-8E57-043A544DD8D9}" srcOrd="6" destOrd="0" presId="urn:microsoft.com/office/officeart/2005/8/layout/vList2"/>
    <dgm:cxn modelId="{ED4BD77B-1470-4F89-9AFB-41F16A71B5AE}" type="presParOf" srcId="{B6A09239-FAE5-4018-99F8-F26D36A5523A}" destId="{F9DAC813-A682-4198-98E5-EA0E908EFC48}" srcOrd="7" destOrd="0" presId="urn:microsoft.com/office/officeart/2005/8/layout/vList2"/>
    <dgm:cxn modelId="{BBDA56D9-1E6C-4633-B2C2-61AAE79C9558}" type="presParOf" srcId="{B6A09239-FAE5-4018-99F8-F26D36A5523A}" destId="{45D3651E-683F-46AD-BBE3-7BB76E9E48B7}" srcOrd="8" destOrd="0" presId="urn:microsoft.com/office/officeart/2005/8/layout/vList2"/>
    <dgm:cxn modelId="{DDDE10A5-E016-4376-A0A3-986E102AF0F1}" type="presParOf" srcId="{B6A09239-FAE5-4018-99F8-F26D36A5523A}" destId="{32A99B07-2AE4-418D-88E9-31696AE41B56}" srcOrd="9" destOrd="0" presId="urn:microsoft.com/office/officeart/2005/8/layout/vList2"/>
    <dgm:cxn modelId="{404589D1-AFFE-4452-8EAA-D8E71C7CB4AB}" type="presParOf" srcId="{B6A09239-FAE5-4018-99F8-F26D36A5523A}" destId="{993378D6-5F96-4157-847B-4F11FC3D5A4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8A35FA-2BB8-4DA3-BF67-D9F2FA64668B}" type="doc">
      <dgm:prSet loTypeId="urn:microsoft.com/office/officeart/2005/8/layout/process2" loCatId="process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hr-HR"/>
        </a:p>
      </dgm:t>
    </dgm:pt>
    <dgm:pt modelId="{6826B9EF-7AF9-432D-9EF0-1CC75DA872CD}">
      <dgm:prSet/>
      <dgm:spPr/>
      <dgm:t>
        <a:bodyPr/>
        <a:lstStyle/>
        <a:p>
          <a:r>
            <a:rPr lang="hr-HR" dirty="0"/>
            <a:t>prema obiteljskom statusu zamjetna je </a:t>
          </a:r>
          <a:r>
            <a:rPr lang="hr-HR" b="1" dirty="0"/>
            <a:t>koncentracija po kružnim zonama</a:t>
          </a:r>
          <a:br>
            <a:rPr lang="hr-HR" b="1" dirty="0"/>
          </a:br>
          <a:endParaRPr lang="hr-HR" dirty="0"/>
        </a:p>
      </dgm:t>
    </dgm:pt>
    <dgm:pt modelId="{9AF8B447-B1E4-44F8-9255-CAE8C2EB7E16}" type="parTrans" cxnId="{10E7CBB1-DF09-4ECF-A197-15C86643E605}">
      <dgm:prSet/>
      <dgm:spPr/>
      <dgm:t>
        <a:bodyPr/>
        <a:lstStyle/>
        <a:p>
          <a:endParaRPr lang="hr-HR"/>
        </a:p>
      </dgm:t>
    </dgm:pt>
    <dgm:pt modelId="{4D6F44CC-8DAB-4D4D-A49B-CA40C1C16F06}" type="sibTrans" cxnId="{10E7CBB1-DF09-4ECF-A197-15C86643E605}">
      <dgm:prSet/>
      <dgm:spPr/>
      <dgm:t>
        <a:bodyPr/>
        <a:lstStyle/>
        <a:p>
          <a:endParaRPr lang="hr-HR"/>
        </a:p>
      </dgm:t>
    </dgm:pt>
    <dgm:pt modelId="{0C44A759-DC0F-4F78-8018-B6002A3E63F8}">
      <dgm:prSet/>
      <dgm:spPr/>
      <dgm:t>
        <a:bodyPr/>
        <a:lstStyle/>
        <a:p>
          <a:r>
            <a:rPr lang="hr-HR" b="1" dirty="0"/>
            <a:t>koncentracija prema etničkim ili vjerskim obilježjima</a:t>
          </a:r>
          <a:br>
            <a:rPr lang="hr-HR" b="1" dirty="0"/>
          </a:br>
          <a:endParaRPr lang="hr-HR" dirty="0"/>
        </a:p>
      </dgm:t>
    </dgm:pt>
    <dgm:pt modelId="{D5E985B6-006B-4B5B-BC3B-210F493A57E3}" type="parTrans" cxnId="{5C82E230-0B59-42B9-88FC-59B787A89C68}">
      <dgm:prSet/>
      <dgm:spPr/>
      <dgm:t>
        <a:bodyPr/>
        <a:lstStyle/>
        <a:p>
          <a:endParaRPr lang="hr-HR"/>
        </a:p>
      </dgm:t>
    </dgm:pt>
    <dgm:pt modelId="{CFE130C6-0DB8-4D16-A45E-5D69D144D937}" type="sibTrans" cxnId="{5C82E230-0B59-42B9-88FC-59B787A89C68}">
      <dgm:prSet/>
      <dgm:spPr/>
      <dgm:t>
        <a:bodyPr/>
        <a:lstStyle/>
        <a:p>
          <a:endParaRPr lang="hr-HR"/>
        </a:p>
      </dgm:t>
    </dgm:pt>
    <dgm:pt modelId="{D165C225-FAA1-4852-AF24-6522CED0F39D}">
      <dgm:prSet/>
      <dgm:spPr/>
      <dgm:t>
        <a:bodyPr/>
        <a:lstStyle/>
        <a:p>
          <a:r>
            <a:rPr lang="hr-HR" b="1"/>
            <a:t>geta</a:t>
          </a:r>
          <a:endParaRPr lang="hr-HR"/>
        </a:p>
      </dgm:t>
    </dgm:pt>
    <dgm:pt modelId="{2CDC493E-CE8B-4704-914A-671FD8515999}" type="parTrans" cxnId="{256B2EE9-6EF5-4B40-995D-CA5E24D96D01}">
      <dgm:prSet/>
      <dgm:spPr/>
      <dgm:t>
        <a:bodyPr/>
        <a:lstStyle/>
        <a:p>
          <a:endParaRPr lang="hr-HR"/>
        </a:p>
      </dgm:t>
    </dgm:pt>
    <dgm:pt modelId="{7E712255-1E9D-4245-B669-F38291E51F15}" type="sibTrans" cxnId="{256B2EE9-6EF5-4B40-995D-CA5E24D96D01}">
      <dgm:prSet/>
      <dgm:spPr/>
      <dgm:t>
        <a:bodyPr/>
        <a:lstStyle/>
        <a:p>
          <a:endParaRPr lang="hr-HR"/>
        </a:p>
      </dgm:t>
    </dgm:pt>
    <dgm:pt modelId="{3D1B76DF-D670-4BA4-8107-3908A6C873F7}" type="pres">
      <dgm:prSet presAssocID="{178A35FA-2BB8-4DA3-BF67-D9F2FA64668B}" presName="linearFlow" presStyleCnt="0">
        <dgm:presLayoutVars>
          <dgm:resizeHandles val="exact"/>
        </dgm:presLayoutVars>
      </dgm:prSet>
      <dgm:spPr/>
    </dgm:pt>
    <dgm:pt modelId="{BA79D1F8-2011-4727-984B-3E45BDB462AD}" type="pres">
      <dgm:prSet presAssocID="{6826B9EF-7AF9-432D-9EF0-1CC75DA872CD}" presName="node" presStyleLbl="node1" presStyleIdx="0" presStyleCnt="2">
        <dgm:presLayoutVars>
          <dgm:bulletEnabled val="1"/>
        </dgm:presLayoutVars>
      </dgm:prSet>
      <dgm:spPr/>
    </dgm:pt>
    <dgm:pt modelId="{C88AE1B4-02B2-4CBF-83EC-F8F1B5FF790F}" type="pres">
      <dgm:prSet presAssocID="{4D6F44CC-8DAB-4D4D-A49B-CA40C1C16F06}" presName="sibTrans" presStyleLbl="sibTrans2D1" presStyleIdx="0" presStyleCnt="1"/>
      <dgm:spPr/>
    </dgm:pt>
    <dgm:pt modelId="{289C4B85-0E7E-4EF5-B003-259610DDE0F3}" type="pres">
      <dgm:prSet presAssocID="{4D6F44CC-8DAB-4D4D-A49B-CA40C1C16F06}" presName="connectorText" presStyleLbl="sibTrans2D1" presStyleIdx="0" presStyleCnt="1"/>
      <dgm:spPr/>
    </dgm:pt>
    <dgm:pt modelId="{D892CD3F-7D8B-476D-BAC4-1E471B532DF7}" type="pres">
      <dgm:prSet presAssocID="{0C44A759-DC0F-4F78-8018-B6002A3E63F8}" presName="node" presStyleLbl="node1" presStyleIdx="1" presStyleCnt="2">
        <dgm:presLayoutVars>
          <dgm:bulletEnabled val="1"/>
        </dgm:presLayoutVars>
      </dgm:prSet>
      <dgm:spPr/>
    </dgm:pt>
  </dgm:ptLst>
  <dgm:cxnLst>
    <dgm:cxn modelId="{C06B4D10-3944-43AE-9AEF-BCB823E3301C}" type="presOf" srcId="{4D6F44CC-8DAB-4D4D-A49B-CA40C1C16F06}" destId="{289C4B85-0E7E-4EF5-B003-259610DDE0F3}" srcOrd="1" destOrd="0" presId="urn:microsoft.com/office/officeart/2005/8/layout/process2"/>
    <dgm:cxn modelId="{5C82E230-0B59-42B9-88FC-59B787A89C68}" srcId="{178A35FA-2BB8-4DA3-BF67-D9F2FA64668B}" destId="{0C44A759-DC0F-4F78-8018-B6002A3E63F8}" srcOrd="1" destOrd="0" parTransId="{D5E985B6-006B-4B5B-BC3B-210F493A57E3}" sibTransId="{CFE130C6-0DB8-4D16-A45E-5D69D144D937}"/>
    <dgm:cxn modelId="{1773555D-3679-4C8C-8350-21F06B137F5E}" type="presOf" srcId="{6826B9EF-7AF9-432D-9EF0-1CC75DA872CD}" destId="{BA79D1F8-2011-4727-984B-3E45BDB462AD}" srcOrd="0" destOrd="0" presId="urn:microsoft.com/office/officeart/2005/8/layout/process2"/>
    <dgm:cxn modelId="{D8812341-2259-491F-8E45-F38DD8105B67}" type="presOf" srcId="{0C44A759-DC0F-4F78-8018-B6002A3E63F8}" destId="{D892CD3F-7D8B-476D-BAC4-1E471B532DF7}" srcOrd="0" destOrd="0" presId="urn:microsoft.com/office/officeart/2005/8/layout/process2"/>
    <dgm:cxn modelId="{DE21686E-36E0-41D9-A366-EDF798A67B08}" type="presOf" srcId="{4D6F44CC-8DAB-4D4D-A49B-CA40C1C16F06}" destId="{C88AE1B4-02B2-4CBF-83EC-F8F1B5FF790F}" srcOrd="0" destOrd="0" presId="urn:microsoft.com/office/officeart/2005/8/layout/process2"/>
    <dgm:cxn modelId="{5D77AD56-5310-4DAA-9491-80587B996463}" type="presOf" srcId="{D165C225-FAA1-4852-AF24-6522CED0F39D}" destId="{D892CD3F-7D8B-476D-BAC4-1E471B532DF7}" srcOrd="0" destOrd="1" presId="urn:microsoft.com/office/officeart/2005/8/layout/process2"/>
    <dgm:cxn modelId="{92D9689C-AEB5-4E56-B319-7C235201D298}" type="presOf" srcId="{178A35FA-2BB8-4DA3-BF67-D9F2FA64668B}" destId="{3D1B76DF-D670-4BA4-8107-3908A6C873F7}" srcOrd="0" destOrd="0" presId="urn:microsoft.com/office/officeart/2005/8/layout/process2"/>
    <dgm:cxn modelId="{10E7CBB1-DF09-4ECF-A197-15C86643E605}" srcId="{178A35FA-2BB8-4DA3-BF67-D9F2FA64668B}" destId="{6826B9EF-7AF9-432D-9EF0-1CC75DA872CD}" srcOrd="0" destOrd="0" parTransId="{9AF8B447-B1E4-44F8-9255-CAE8C2EB7E16}" sibTransId="{4D6F44CC-8DAB-4D4D-A49B-CA40C1C16F06}"/>
    <dgm:cxn modelId="{256B2EE9-6EF5-4B40-995D-CA5E24D96D01}" srcId="{0C44A759-DC0F-4F78-8018-B6002A3E63F8}" destId="{D165C225-FAA1-4852-AF24-6522CED0F39D}" srcOrd="0" destOrd="0" parTransId="{2CDC493E-CE8B-4704-914A-671FD8515999}" sibTransId="{7E712255-1E9D-4245-B669-F38291E51F15}"/>
    <dgm:cxn modelId="{D3DF27A0-E6C3-44D3-A1F6-EE456F7C654A}" type="presParOf" srcId="{3D1B76DF-D670-4BA4-8107-3908A6C873F7}" destId="{BA79D1F8-2011-4727-984B-3E45BDB462AD}" srcOrd="0" destOrd="0" presId="urn:microsoft.com/office/officeart/2005/8/layout/process2"/>
    <dgm:cxn modelId="{4287168B-DC02-4363-BE7E-7E4F8A49F5EC}" type="presParOf" srcId="{3D1B76DF-D670-4BA4-8107-3908A6C873F7}" destId="{C88AE1B4-02B2-4CBF-83EC-F8F1B5FF790F}" srcOrd="1" destOrd="0" presId="urn:microsoft.com/office/officeart/2005/8/layout/process2"/>
    <dgm:cxn modelId="{2261B71C-2B03-46A5-B4E2-6DE31D97794D}" type="presParOf" srcId="{C88AE1B4-02B2-4CBF-83EC-F8F1B5FF790F}" destId="{289C4B85-0E7E-4EF5-B003-259610DDE0F3}" srcOrd="0" destOrd="0" presId="urn:microsoft.com/office/officeart/2005/8/layout/process2"/>
    <dgm:cxn modelId="{9EB8B3E0-E84B-4C01-9557-02E27E707681}" type="presParOf" srcId="{3D1B76DF-D670-4BA4-8107-3908A6C873F7}" destId="{D892CD3F-7D8B-476D-BAC4-1E471B532DF7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1262F7-BD7B-49CC-AA4F-3C867291BEA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C1EC79BE-245B-43E5-87DE-C0E64A805CE6}">
      <dgm:prSet/>
      <dgm:spPr/>
      <dgm:t>
        <a:bodyPr/>
        <a:lstStyle/>
        <a:p>
          <a:r>
            <a:rPr lang="hr-HR"/>
            <a:t>socijalna struktura grada postaje sve složenija doseljavanjem stanovništva iz drugih država i kontinenata</a:t>
          </a:r>
        </a:p>
      </dgm:t>
    </dgm:pt>
    <dgm:pt modelId="{F3BE63D9-1F03-4AAC-B3D0-ED69DFC4AA1B}" type="parTrans" cxnId="{7CABB377-77E2-4629-8AF2-BE7206495D02}">
      <dgm:prSet/>
      <dgm:spPr/>
      <dgm:t>
        <a:bodyPr/>
        <a:lstStyle/>
        <a:p>
          <a:endParaRPr lang="hr-HR"/>
        </a:p>
      </dgm:t>
    </dgm:pt>
    <dgm:pt modelId="{98A9A413-7824-459F-83C9-10DDDCE9EE2D}" type="sibTrans" cxnId="{7CABB377-77E2-4629-8AF2-BE7206495D02}">
      <dgm:prSet/>
      <dgm:spPr/>
      <dgm:t>
        <a:bodyPr/>
        <a:lstStyle/>
        <a:p>
          <a:endParaRPr lang="hr-HR"/>
        </a:p>
      </dgm:t>
    </dgm:pt>
    <dgm:pt modelId="{BB67364E-7539-4DA2-B797-A130ACF31E22}" type="pres">
      <dgm:prSet presAssocID="{971262F7-BD7B-49CC-AA4F-3C867291BEAB}" presName="linear" presStyleCnt="0">
        <dgm:presLayoutVars>
          <dgm:animLvl val="lvl"/>
          <dgm:resizeHandles val="exact"/>
        </dgm:presLayoutVars>
      </dgm:prSet>
      <dgm:spPr/>
    </dgm:pt>
    <dgm:pt modelId="{7C93A790-5BF0-462A-8E89-50DFF0190C6C}" type="pres">
      <dgm:prSet presAssocID="{C1EC79BE-245B-43E5-87DE-C0E64A805CE6}" presName="parentText" presStyleLbl="node1" presStyleIdx="0" presStyleCnt="1" custLinFactNeighborX="-6820" custLinFactNeighborY="782">
        <dgm:presLayoutVars>
          <dgm:chMax val="0"/>
          <dgm:bulletEnabled val="1"/>
        </dgm:presLayoutVars>
      </dgm:prSet>
      <dgm:spPr/>
    </dgm:pt>
  </dgm:ptLst>
  <dgm:cxnLst>
    <dgm:cxn modelId="{7CABB377-77E2-4629-8AF2-BE7206495D02}" srcId="{971262F7-BD7B-49CC-AA4F-3C867291BEAB}" destId="{C1EC79BE-245B-43E5-87DE-C0E64A805CE6}" srcOrd="0" destOrd="0" parTransId="{F3BE63D9-1F03-4AAC-B3D0-ED69DFC4AA1B}" sibTransId="{98A9A413-7824-459F-83C9-10DDDCE9EE2D}"/>
    <dgm:cxn modelId="{396A2C83-815B-4CC5-8F2F-0E09BFC64B12}" type="presOf" srcId="{C1EC79BE-245B-43E5-87DE-C0E64A805CE6}" destId="{7C93A790-5BF0-462A-8E89-50DFF0190C6C}" srcOrd="0" destOrd="0" presId="urn:microsoft.com/office/officeart/2005/8/layout/vList2"/>
    <dgm:cxn modelId="{4DE494B3-BA40-4A45-A401-B53D89DB6C7E}" type="presOf" srcId="{971262F7-BD7B-49CC-AA4F-3C867291BEAB}" destId="{BB67364E-7539-4DA2-B797-A130ACF31E22}" srcOrd="0" destOrd="0" presId="urn:microsoft.com/office/officeart/2005/8/layout/vList2"/>
    <dgm:cxn modelId="{4A796269-AABD-43F9-A50F-52F972584C17}" type="presParOf" srcId="{BB67364E-7539-4DA2-B797-A130ACF31E22}" destId="{7C93A790-5BF0-462A-8E89-50DFF0190C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29B3788-EE65-41DC-801B-E87F3B9111E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DF7A94D-63B8-4CE8-B4DC-16B843A5B534}">
      <dgm:prSet/>
      <dgm:spPr/>
      <dgm:t>
        <a:bodyPr/>
        <a:lstStyle/>
        <a:p>
          <a:r>
            <a:rPr lang="hr-HR"/>
            <a:t>Trešnjevka i Podsljeme</a:t>
          </a:r>
        </a:p>
      </dgm:t>
    </dgm:pt>
    <dgm:pt modelId="{7AC96F55-9A5F-4FB4-BAC4-BF8D67B8C8FE}" type="parTrans" cxnId="{E16BC62B-9D11-4D49-957B-2617BB4CA48E}">
      <dgm:prSet/>
      <dgm:spPr/>
      <dgm:t>
        <a:bodyPr/>
        <a:lstStyle/>
        <a:p>
          <a:endParaRPr lang="hr-HR"/>
        </a:p>
      </dgm:t>
    </dgm:pt>
    <dgm:pt modelId="{6AE08F55-0098-4C2C-B799-975518AFBA4C}" type="sibTrans" cxnId="{E16BC62B-9D11-4D49-957B-2617BB4CA48E}">
      <dgm:prSet/>
      <dgm:spPr/>
      <dgm:t>
        <a:bodyPr/>
        <a:lstStyle/>
        <a:p>
          <a:endParaRPr lang="hr-HR"/>
        </a:p>
      </dgm:t>
    </dgm:pt>
    <dgm:pt modelId="{96F4FFE5-72F4-465C-AE16-BBBF509AA8CA}">
      <dgm:prSet/>
      <dgm:spPr/>
      <dgm:t>
        <a:bodyPr/>
        <a:lstStyle/>
        <a:p>
          <a:pPr algn="l"/>
          <a:r>
            <a:rPr lang="hr-HR" dirty="0"/>
            <a:t>Kakva je socijalna topografija ta dva naselja?		</a:t>
          </a:r>
        </a:p>
      </dgm:t>
    </dgm:pt>
    <dgm:pt modelId="{B7EE0174-27BA-491D-913C-7CE5A0A5FBBD}" type="parTrans" cxnId="{E23BDE1A-AE65-445C-BC04-CE893F267BE4}">
      <dgm:prSet/>
      <dgm:spPr/>
      <dgm:t>
        <a:bodyPr/>
        <a:lstStyle/>
        <a:p>
          <a:endParaRPr lang="hr-HR"/>
        </a:p>
      </dgm:t>
    </dgm:pt>
    <dgm:pt modelId="{FF7D87AC-B1E9-40D4-83C3-4908766970FD}" type="sibTrans" cxnId="{E23BDE1A-AE65-445C-BC04-CE893F267BE4}">
      <dgm:prSet/>
      <dgm:spPr/>
      <dgm:t>
        <a:bodyPr/>
        <a:lstStyle/>
        <a:p>
          <a:endParaRPr lang="hr-HR"/>
        </a:p>
      </dgm:t>
    </dgm:pt>
    <dgm:pt modelId="{1DAEA362-B9B3-49D7-8E14-C07B50B9B253}" type="pres">
      <dgm:prSet presAssocID="{529B3788-EE65-41DC-801B-E87F3B9111E7}" presName="rootnode" presStyleCnt="0">
        <dgm:presLayoutVars>
          <dgm:chMax/>
          <dgm:chPref/>
          <dgm:dir/>
          <dgm:animLvl val="lvl"/>
        </dgm:presLayoutVars>
      </dgm:prSet>
      <dgm:spPr/>
    </dgm:pt>
    <dgm:pt modelId="{34C1F7C5-358F-4749-A7A9-08720D05ABCE}" type="pres">
      <dgm:prSet presAssocID="{DDF7A94D-63B8-4CE8-B4DC-16B843A5B534}" presName="composite" presStyleCnt="0"/>
      <dgm:spPr/>
    </dgm:pt>
    <dgm:pt modelId="{92D97DF4-6E1E-4E97-A03A-E14CD6C80C43}" type="pres">
      <dgm:prSet presAssocID="{DDF7A94D-63B8-4CE8-B4DC-16B843A5B534}" presName="bentUpArrow1" presStyleLbl="alignImgPlace1" presStyleIdx="0" presStyleCnt="1"/>
      <dgm:spPr/>
    </dgm:pt>
    <dgm:pt modelId="{0F289A55-C270-4A3A-B6F0-9529714A7855}" type="pres">
      <dgm:prSet presAssocID="{DDF7A94D-63B8-4CE8-B4DC-16B843A5B534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D3824511-3EA3-42B4-92E2-B08E0BC50772}" type="pres">
      <dgm:prSet presAssocID="{DDF7A94D-63B8-4CE8-B4DC-16B843A5B534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6918B6D-0D67-41FD-A89A-DECC4E9E57A0}" type="pres">
      <dgm:prSet presAssocID="{6AE08F55-0098-4C2C-B799-975518AFBA4C}" presName="sibTrans" presStyleCnt="0"/>
      <dgm:spPr/>
    </dgm:pt>
    <dgm:pt modelId="{6DA86E6A-40E8-4570-B8E6-CA4D161DEE71}" type="pres">
      <dgm:prSet presAssocID="{96F4FFE5-72F4-465C-AE16-BBBF509AA8CA}" presName="composite" presStyleCnt="0"/>
      <dgm:spPr/>
    </dgm:pt>
    <dgm:pt modelId="{2CD70C9C-6647-4E27-B799-72E09AE4AEAD}" type="pres">
      <dgm:prSet presAssocID="{96F4FFE5-72F4-465C-AE16-BBBF509AA8CA}" presName="ParentText" presStyleLbl="node1" presStyleIdx="1" presStyleCnt="2" custScaleX="108373">
        <dgm:presLayoutVars>
          <dgm:chMax val="1"/>
          <dgm:chPref val="1"/>
          <dgm:bulletEnabled val="1"/>
        </dgm:presLayoutVars>
      </dgm:prSet>
      <dgm:spPr/>
    </dgm:pt>
  </dgm:ptLst>
  <dgm:cxnLst>
    <dgm:cxn modelId="{D7BC0400-5CF7-4F53-9389-6D47DED1C3B4}" type="presOf" srcId="{96F4FFE5-72F4-465C-AE16-BBBF509AA8CA}" destId="{2CD70C9C-6647-4E27-B799-72E09AE4AEAD}" srcOrd="0" destOrd="0" presId="urn:microsoft.com/office/officeart/2005/8/layout/StepDownProcess"/>
    <dgm:cxn modelId="{E23BDE1A-AE65-445C-BC04-CE893F267BE4}" srcId="{529B3788-EE65-41DC-801B-E87F3B9111E7}" destId="{96F4FFE5-72F4-465C-AE16-BBBF509AA8CA}" srcOrd="1" destOrd="0" parTransId="{B7EE0174-27BA-491D-913C-7CE5A0A5FBBD}" sibTransId="{FF7D87AC-B1E9-40D4-83C3-4908766970FD}"/>
    <dgm:cxn modelId="{E16BC62B-9D11-4D49-957B-2617BB4CA48E}" srcId="{529B3788-EE65-41DC-801B-E87F3B9111E7}" destId="{DDF7A94D-63B8-4CE8-B4DC-16B843A5B534}" srcOrd="0" destOrd="0" parTransId="{7AC96F55-9A5F-4FB4-BAC4-BF8D67B8C8FE}" sibTransId="{6AE08F55-0098-4C2C-B799-975518AFBA4C}"/>
    <dgm:cxn modelId="{39AC0A4F-2D7A-4BAA-8B3F-84B09C5CEC64}" type="presOf" srcId="{DDF7A94D-63B8-4CE8-B4DC-16B843A5B534}" destId="{0F289A55-C270-4A3A-B6F0-9529714A7855}" srcOrd="0" destOrd="0" presId="urn:microsoft.com/office/officeart/2005/8/layout/StepDownProcess"/>
    <dgm:cxn modelId="{84D03A92-D4E8-4BE6-9CFA-07C48414A80D}" type="presOf" srcId="{529B3788-EE65-41DC-801B-E87F3B9111E7}" destId="{1DAEA362-B9B3-49D7-8E14-C07B50B9B253}" srcOrd="0" destOrd="0" presId="urn:microsoft.com/office/officeart/2005/8/layout/StepDownProcess"/>
    <dgm:cxn modelId="{8EA5E5A7-F1A8-424D-A4FE-7A9B232AB920}" type="presParOf" srcId="{1DAEA362-B9B3-49D7-8E14-C07B50B9B253}" destId="{34C1F7C5-358F-4749-A7A9-08720D05ABCE}" srcOrd="0" destOrd="0" presId="urn:microsoft.com/office/officeart/2005/8/layout/StepDownProcess"/>
    <dgm:cxn modelId="{65351E1C-5E1D-4710-A750-877E1F5F6AF1}" type="presParOf" srcId="{34C1F7C5-358F-4749-A7A9-08720D05ABCE}" destId="{92D97DF4-6E1E-4E97-A03A-E14CD6C80C43}" srcOrd="0" destOrd="0" presId="urn:microsoft.com/office/officeart/2005/8/layout/StepDownProcess"/>
    <dgm:cxn modelId="{E2F361E7-973C-4A5D-9D2F-B391F3BDBA0E}" type="presParOf" srcId="{34C1F7C5-358F-4749-A7A9-08720D05ABCE}" destId="{0F289A55-C270-4A3A-B6F0-9529714A7855}" srcOrd="1" destOrd="0" presId="urn:microsoft.com/office/officeart/2005/8/layout/StepDownProcess"/>
    <dgm:cxn modelId="{35433E8C-8EC8-46F1-941E-25EE21EB830D}" type="presParOf" srcId="{34C1F7C5-358F-4749-A7A9-08720D05ABCE}" destId="{D3824511-3EA3-42B4-92E2-B08E0BC50772}" srcOrd="2" destOrd="0" presId="urn:microsoft.com/office/officeart/2005/8/layout/StepDownProcess"/>
    <dgm:cxn modelId="{8A7128AB-16CA-4AEF-B037-3CEDB4C2B1A2}" type="presParOf" srcId="{1DAEA362-B9B3-49D7-8E14-C07B50B9B253}" destId="{36918B6D-0D67-41FD-A89A-DECC4E9E57A0}" srcOrd="1" destOrd="0" presId="urn:microsoft.com/office/officeart/2005/8/layout/StepDownProcess"/>
    <dgm:cxn modelId="{CE20F0A0-A361-4896-9A80-B76C749A7FFA}" type="presParOf" srcId="{1DAEA362-B9B3-49D7-8E14-C07B50B9B253}" destId="{6DA86E6A-40E8-4570-B8E6-CA4D161DEE71}" srcOrd="2" destOrd="0" presId="urn:microsoft.com/office/officeart/2005/8/layout/StepDownProcess"/>
    <dgm:cxn modelId="{2C477B67-6D45-41A9-B52C-F1433D590FB2}" type="presParOf" srcId="{6DA86E6A-40E8-4570-B8E6-CA4D161DEE71}" destId="{2CD70C9C-6647-4E27-B799-72E09AE4AEA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8BA62E-C714-4387-8C8A-FE368D7033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F3911B5-BB83-4F44-B493-0405388B9EEC}">
      <dgm:prSet/>
      <dgm:spPr/>
      <dgm:t>
        <a:bodyPr/>
        <a:lstStyle/>
        <a:p>
          <a:r>
            <a:rPr lang="hr-HR" dirty="0"/>
            <a:t>Pročitaj tekst o kontinentalnim specifičnostima u udžbeniku na stranicama 172-173. te navedi kako su razlike u gospodarskoj razvijenosti i kulturno-antropološkim obilježjima dovele do izraženih razlika u izgledu gradova i njihovoj socijalnoj topografiji.</a:t>
          </a:r>
        </a:p>
      </dgm:t>
    </dgm:pt>
    <dgm:pt modelId="{7BD4290F-7D5B-4D86-8ADE-B5169D1D6C62}" type="parTrans" cxnId="{8C88C4F7-41A2-4DCF-A2B9-3EAD7F8CE40E}">
      <dgm:prSet/>
      <dgm:spPr/>
      <dgm:t>
        <a:bodyPr/>
        <a:lstStyle/>
        <a:p>
          <a:endParaRPr lang="hr-HR"/>
        </a:p>
      </dgm:t>
    </dgm:pt>
    <dgm:pt modelId="{28409378-A956-47C6-81C7-B6DF678ABA00}" type="sibTrans" cxnId="{8C88C4F7-41A2-4DCF-A2B9-3EAD7F8CE40E}">
      <dgm:prSet/>
      <dgm:spPr/>
      <dgm:t>
        <a:bodyPr/>
        <a:lstStyle/>
        <a:p>
          <a:endParaRPr lang="hr-HR"/>
        </a:p>
      </dgm:t>
    </dgm:pt>
    <dgm:pt modelId="{AC4A4DFD-DD42-44C2-A5AE-039E1CC50330}">
      <dgm:prSet/>
      <dgm:spPr/>
      <dgm:t>
        <a:bodyPr/>
        <a:lstStyle/>
        <a:p>
          <a:r>
            <a:rPr lang="hr-HR" dirty="0"/>
            <a:t>EUROPA</a:t>
          </a:r>
        </a:p>
      </dgm:t>
    </dgm:pt>
    <dgm:pt modelId="{CAC460F7-2113-4895-9C84-DCA6A17D660B}" type="parTrans" cxnId="{4E9D54D5-1C7D-4BEE-8C25-35F4CCD28788}">
      <dgm:prSet/>
      <dgm:spPr/>
      <dgm:t>
        <a:bodyPr/>
        <a:lstStyle/>
        <a:p>
          <a:endParaRPr lang="hr-HR"/>
        </a:p>
      </dgm:t>
    </dgm:pt>
    <dgm:pt modelId="{2583FD11-24E7-42AF-B2E5-7A0CC9D4A31B}" type="sibTrans" cxnId="{4E9D54D5-1C7D-4BEE-8C25-35F4CCD28788}">
      <dgm:prSet/>
      <dgm:spPr/>
      <dgm:t>
        <a:bodyPr/>
        <a:lstStyle/>
        <a:p>
          <a:endParaRPr lang="hr-HR"/>
        </a:p>
      </dgm:t>
    </dgm:pt>
    <dgm:pt modelId="{BA29FF9A-E671-44B7-8976-DE872E4EE725}">
      <dgm:prSet/>
      <dgm:spPr/>
      <dgm:t>
        <a:bodyPr/>
        <a:lstStyle/>
        <a:p>
          <a:r>
            <a:rPr lang="hr-HR" dirty="0"/>
            <a:t>AFRIKA</a:t>
          </a:r>
        </a:p>
      </dgm:t>
    </dgm:pt>
    <dgm:pt modelId="{336E187F-9E66-46EC-80E9-2C62A6F4FC69}" type="parTrans" cxnId="{00025C06-EAE5-41E6-ABD8-48C39EDC0DFC}">
      <dgm:prSet/>
      <dgm:spPr/>
      <dgm:t>
        <a:bodyPr/>
        <a:lstStyle/>
        <a:p>
          <a:endParaRPr lang="hr-HR"/>
        </a:p>
      </dgm:t>
    </dgm:pt>
    <dgm:pt modelId="{9B40770E-D29D-43FE-924A-B0A06B0E0737}" type="sibTrans" cxnId="{00025C06-EAE5-41E6-ABD8-48C39EDC0DFC}">
      <dgm:prSet/>
      <dgm:spPr/>
      <dgm:t>
        <a:bodyPr/>
        <a:lstStyle/>
        <a:p>
          <a:endParaRPr lang="hr-HR"/>
        </a:p>
      </dgm:t>
    </dgm:pt>
    <dgm:pt modelId="{0E5B09A5-4CD7-40D6-A047-9E41FE5A394C}">
      <dgm:prSet/>
      <dgm:spPr/>
      <dgm:t>
        <a:bodyPr/>
        <a:lstStyle/>
        <a:p>
          <a:r>
            <a:rPr lang="hr-HR" dirty="0"/>
            <a:t>AZIJA</a:t>
          </a:r>
        </a:p>
      </dgm:t>
    </dgm:pt>
    <dgm:pt modelId="{0D04FE42-91E2-4DB0-B436-EE12B28CFD29}" type="parTrans" cxnId="{466119CE-EB98-43BB-B80B-F8CC7E447283}">
      <dgm:prSet/>
      <dgm:spPr/>
      <dgm:t>
        <a:bodyPr/>
        <a:lstStyle/>
        <a:p>
          <a:endParaRPr lang="hr-HR"/>
        </a:p>
      </dgm:t>
    </dgm:pt>
    <dgm:pt modelId="{92C37C03-EA7E-4502-9C7C-EC97D572A8CB}" type="sibTrans" cxnId="{466119CE-EB98-43BB-B80B-F8CC7E447283}">
      <dgm:prSet/>
      <dgm:spPr/>
      <dgm:t>
        <a:bodyPr/>
        <a:lstStyle/>
        <a:p>
          <a:endParaRPr lang="hr-HR"/>
        </a:p>
      </dgm:t>
    </dgm:pt>
    <dgm:pt modelId="{F39E67BF-0E66-4178-A69C-88BFB853B101}">
      <dgm:prSet/>
      <dgm:spPr/>
      <dgm:t>
        <a:bodyPr/>
        <a:lstStyle/>
        <a:p>
          <a:r>
            <a:rPr lang="hr-HR" dirty="0"/>
            <a:t>LATINSKA AMERIKA</a:t>
          </a:r>
        </a:p>
      </dgm:t>
    </dgm:pt>
    <dgm:pt modelId="{FCED3697-0AB5-448D-BEBE-FABAD659F13D}" type="parTrans" cxnId="{A699944F-D402-4B52-8F21-C16CBCA664B9}">
      <dgm:prSet/>
      <dgm:spPr/>
      <dgm:t>
        <a:bodyPr/>
        <a:lstStyle/>
        <a:p>
          <a:endParaRPr lang="hr-HR"/>
        </a:p>
      </dgm:t>
    </dgm:pt>
    <dgm:pt modelId="{F082F8A3-8C43-48B6-85D1-7FFFFD3C5CA2}" type="sibTrans" cxnId="{A699944F-D402-4B52-8F21-C16CBCA664B9}">
      <dgm:prSet/>
      <dgm:spPr/>
      <dgm:t>
        <a:bodyPr/>
        <a:lstStyle/>
        <a:p>
          <a:endParaRPr lang="hr-HR"/>
        </a:p>
      </dgm:t>
    </dgm:pt>
    <dgm:pt modelId="{03A29DCE-87E3-4143-B865-209A9DD5C239}">
      <dgm:prSet/>
      <dgm:spPr/>
      <dgm:t>
        <a:bodyPr/>
        <a:lstStyle/>
        <a:p>
          <a:r>
            <a:rPr lang="hr-HR"/>
            <a:t>ANGLOAMERIKA, AUSTRALIJA I NOVI ZELAND</a:t>
          </a:r>
        </a:p>
      </dgm:t>
    </dgm:pt>
    <dgm:pt modelId="{A1F23192-5AC3-40A7-A558-045F0019DB47}" type="parTrans" cxnId="{5EDDBF2B-8F6A-409B-8172-2BD631DCF9AB}">
      <dgm:prSet/>
      <dgm:spPr/>
      <dgm:t>
        <a:bodyPr/>
        <a:lstStyle/>
        <a:p>
          <a:endParaRPr lang="hr-HR"/>
        </a:p>
      </dgm:t>
    </dgm:pt>
    <dgm:pt modelId="{1FC0BC0A-6174-4715-BA03-16070D9D9C4E}" type="sibTrans" cxnId="{5EDDBF2B-8F6A-409B-8172-2BD631DCF9AB}">
      <dgm:prSet/>
      <dgm:spPr/>
      <dgm:t>
        <a:bodyPr/>
        <a:lstStyle/>
        <a:p>
          <a:endParaRPr lang="hr-HR"/>
        </a:p>
      </dgm:t>
    </dgm:pt>
    <dgm:pt modelId="{6C006553-3E07-4994-A956-811C7B3058B0}" type="pres">
      <dgm:prSet presAssocID="{858BA62E-C714-4387-8C8A-FE368D70336A}" presName="linear" presStyleCnt="0">
        <dgm:presLayoutVars>
          <dgm:animLvl val="lvl"/>
          <dgm:resizeHandles val="exact"/>
        </dgm:presLayoutVars>
      </dgm:prSet>
      <dgm:spPr/>
    </dgm:pt>
    <dgm:pt modelId="{184A3DE7-5D78-4FC7-8E2E-26A907674A8D}" type="pres">
      <dgm:prSet presAssocID="{FF3911B5-BB83-4F44-B493-0405388B9EEC}" presName="parentText" presStyleLbl="node1" presStyleIdx="0" presStyleCnt="1" custScaleX="60827" custScaleY="79629" custLinFactNeighborX="19411" custLinFactNeighborY="-46">
        <dgm:presLayoutVars>
          <dgm:chMax val="0"/>
          <dgm:bulletEnabled val="1"/>
        </dgm:presLayoutVars>
      </dgm:prSet>
      <dgm:spPr/>
    </dgm:pt>
    <dgm:pt modelId="{BDF71CCF-A3B9-4EAF-879D-4310E5B35117}" type="pres">
      <dgm:prSet presAssocID="{FF3911B5-BB83-4F44-B493-0405388B9EEC}" presName="childText" presStyleLbl="revTx" presStyleIdx="0" presStyleCnt="1" custScaleX="57186" custLinFactNeighborX="19348" custLinFactNeighborY="-580">
        <dgm:presLayoutVars>
          <dgm:bulletEnabled val="1"/>
        </dgm:presLayoutVars>
      </dgm:prSet>
      <dgm:spPr/>
    </dgm:pt>
  </dgm:ptLst>
  <dgm:cxnLst>
    <dgm:cxn modelId="{00025C06-EAE5-41E6-ABD8-48C39EDC0DFC}" srcId="{FF3911B5-BB83-4F44-B493-0405388B9EEC}" destId="{BA29FF9A-E671-44B7-8976-DE872E4EE725}" srcOrd="1" destOrd="0" parTransId="{336E187F-9E66-46EC-80E9-2C62A6F4FC69}" sibTransId="{9B40770E-D29D-43FE-924A-B0A06B0E0737}"/>
    <dgm:cxn modelId="{5EDDBF2B-8F6A-409B-8172-2BD631DCF9AB}" srcId="{FF3911B5-BB83-4F44-B493-0405388B9EEC}" destId="{03A29DCE-87E3-4143-B865-209A9DD5C239}" srcOrd="4" destOrd="0" parTransId="{A1F23192-5AC3-40A7-A558-045F0019DB47}" sibTransId="{1FC0BC0A-6174-4715-BA03-16070D9D9C4E}"/>
    <dgm:cxn modelId="{5C64AE62-62A6-4191-8BC7-49A5770093B1}" type="presOf" srcId="{F39E67BF-0E66-4178-A69C-88BFB853B101}" destId="{BDF71CCF-A3B9-4EAF-879D-4310E5B35117}" srcOrd="0" destOrd="3" presId="urn:microsoft.com/office/officeart/2005/8/layout/vList2"/>
    <dgm:cxn modelId="{DDA87F43-0900-4EB1-B855-033E239FD446}" type="presOf" srcId="{03A29DCE-87E3-4143-B865-209A9DD5C239}" destId="{BDF71CCF-A3B9-4EAF-879D-4310E5B35117}" srcOrd="0" destOrd="4" presId="urn:microsoft.com/office/officeart/2005/8/layout/vList2"/>
    <dgm:cxn modelId="{A699944F-D402-4B52-8F21-C16CBCA664B9}" srcId="{FF3911B5-BB83-4F44-B493-0405388B9EEC}" destId="{F39E67BF-0E66-4178-A69C-88BFB853B101}" srcOrd="3" destOrd="0" parTransId="{FCED3697-0AB5-448D-BEBE-FABAD659F13D}" sibTransId="{F082F8A3-8C43-48B6-85D1-7FFFFD3C5CA2}"/>
    <dgm:cxn modelId="{B990FA6F-846C-45F1-8608-6590C1BB34B5}" type="presOf" srcId="{AC4A4DFD-DD42-44C2-A5AE-039E1CC50330}" destId="{BDF71CCF-A3B9-4EAF-879D-4310E5B35117}" srcOrd="0" destOrd="0" presId="urn:microsoft.com/office/officeart/2005/8/layout/vList2"/>
    <dgm:cxn modelId="{F33EF2B1-1B7C-4D46-B361-CD80B0F6E593}" type="presOf" srcId="{BA29FF9A-E671-44B7-8976-DE872E4EE725}" destId="{BDF71CCF-A3B9-4EAF-879D-4310E5B35117}" srcOrd="0" destOrd="1" presId="urn:microsoft.com/office/officeart/2005/8/layout/vList2"/>
    <dgm:cxn modelId="{6EBBB9B6-A45C-4921-A21F-B4AA7FE86EEA}" type="presOf" srcId="{FF3911B5-BB83-4F44-B493-0405388B9EEC}" destId="{184A3DE7-5D78-4FC7-8E2E-26A907674A8D}" srcOrd="0" destOrd="0" presId="urn:microsoft.com/office/officeart/2005/8/layout/vList2"/>
    <dgm:cxn modelId="{466119CE-EB98-43BB-B80B-F8CC7E447283}" srcId="{FF3911B5-BB83-4F44-B493-0405388B9EEC}" destId="{0E5B09A5-4CD7-40D6-A047-9E41FE5A394C}" srcOrd="2" destOrd="0" parTransId="{0D04FE42-91E2-4DB0-B436-EE12B28CFD29}" sibTransId="{92C37C03-EA7E-4502-9C7C-EC97D572A8CB}"/>
    <dgm:cxn modelId="{4E9D54D5-1C7D-4BEE-8C25-35F4CCD28788}" srcId="{FF3911B5-BB83-4F44-B493-0405388B9EEC}" destId="{AC4A4DFD-DD42-44C2-A5AE-039E1CC50330}" srcOrd="0" destOrd="0" parTransId="{CAC460F7-2113-4895-9C84-DCA6A17D660B}" sibTransId="{2583FD11-24E7-42AF-B2E5-7A0CC9D4A31B}"/>
    <dgm:cxn modelId="{A33393D5-62E5-4FB2-81E7-A55C1998E497}" type="presOf" srcId="{858BA62E-C714-4387-8C8A-FE368D70336A}" destId="{6C006553-3E07-4994-A956-811C7B3058B0}" srcOrd="0" destOrd="0" presId="urn:microsoft.com/office/officeart/2005/8/layout/vList2"/>
    <dgm:cxn modelId="{E02873F1-7215-4569-84D3-9E4FE7E4F589}" type="presOf" srcId="{0E5B09A5-4CD7-40D6-A047-9E41FE5A394C}" destId="{BDF71CCF-A3B9-4EAF-879D-4310E5B35117}" srcOrd="0" destOrd="2" presId="urn:microsoft.com/office/officeart/2005/8/layout/vList2"/>
    <dgm:cxn modelId="{8C88C4F7-41A2-4DCF-A2B9-3EAD7F8CE40E}" srcId="{858BA62E-C714-4387-8C8A-FE368D70336A}" destId="{FF3911B5-BB83-4F44-B493-0405388B9EEC}" srcOrd="0" destOrd="0" parTransId="{7BD4290F-7D5B-4D86-8ADE-B5169D1D6C62}" sibTransId="{28409378-A956-47C6-81C7-B6DF678ABA00}"/>
    <dgm:cxn modelId="{FFEF0A76-1E91-40B2-B9DD-15913EF7523E}" type="presParOf" srcId="{6C006553-3E07-4994-A956-811C7B3058B0}" destId="{184A3DE7-5D78-4FC7-8E2E-26A907674A8D}" srcOrd="0" destOrd="0" presId="urn:microsoft.com/office/officeart/2005/8/layout/vList2"/>
    <dgm:cxn modelId="{FD07CE89-677B-4670-9B32-60D4846A13FC}" type="presParOf" srcId="{6C006553-3E07-4994-A956-811C7B3058B0}" destId="{BDF71CCF-A3B9-4EAF-879D-4310E5B3511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BFDC1-4586-4FD9-A63F-BBBFD6D0F40C}">
      <dsp:nvSpPr>
        <dsp:cNvPr id="0" name=""/>
        <dsp:cNvSpPr/>
      </dsp:nvSpPr>
      <dsp:spPr>
        <a:xfrm>
          <a:off x="6" y="193563"/>
          <a:ext cx="2067222" cy="8040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latin typeface="Calibri" panose="020F0502020204030204" pitchFamily="34" charset="0"/>
              <a:cs typeface="Calibri" panose="020F0502020204030204" pitchFamily="34" charset="0"/>
            </a:rPr>
            <a:t>Što je </a:t>
          </a:r>
          <a:r>
            <a:rPr lang="hr-H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megagrad</a:t>
          </a:r>
          <a:r>
            <a:rPr lang="hr-HR" sz="1600" kern="1200" dirty="0">
              <a:latin typeface="Calibri" panose="020F0502020204030204" pitchFamily="34" charset="0"/>
              <a:cs typeface="Calibri" panose="020F0502020204030204" pitchFamily="34" charset="0"/>
            </a:rPr>
            <a:t>?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" y="193563"/>
        <a:ext cx="2067222" cy="804008"/>
      </dsp:txXfrm>
    </dsp:sp>
    <dsp:sp modelId="{D761EF6C-71BA-4923-82FE-3B24AAFFDF4A}">
      <dsp:nvSpPr>
        <dsp:cNvPr id="0" name=""/>
        <dsp:cNvSpPr/>
      </dsp:nvSpPr>
      <dsp:spPr>
        <a:xfrm>
          <a:off x="6" y="983789"/>
          <a:ext cx="2067222" cy="143123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 err="1"/>
            <a:t>Megagrad</a:t>
          </a:r>
          <a:r>
            <a:rPr lang="hr-HR" sz="1600" kern="1200" dirty="0"/>
            <a:t> je naselje s više od 10 000 000 st.</a:t>
          </a:r>
          <a:endParaRPr lang="en-US" sz="1600" kern="1200" dirty="0"/>
        </a:p>
      </dsp:txBody>
      <dsp:txXfrm>
        <a:off x="6" y="983789"/>
        <a:ext cx="2067222" cy="1431233"/>
      </dsp:txXfrm>
    </dsp:sp>
    <dsp:sp modelId="{516AA9D2-CF36-4900-8B3E-74E1DDF81D53}">
      <dsp:nvSpPr>
        <dsp:cNvPr id="0" name=""/>
        <dsp:cNvSpPr/>
      </dsp:nvSpPr>
      <dsp:spPr>
        <a:xfrm>
          <a:off x="2170528" y="2257397"/>
          <a:ext cx="2067222" cy="804008"/>
        </a:xfrm>
        <a:prstGeom prst="rect">
          <a:avLst/>
        </a:prstGeom>
        <a:solidFill>
          <a:schemeClr val="accent2">
            <a:hueOff val="-1114520"/>
            <a:satOff val="-4426"/>
            <a:lumOff val="2811"/>
            <a:alphaOff val="0"/>
          </a:schemeClr>
        </a:solidFill>
        <a:ln w="15875" cap="flat" cmpd="sng" algn="ctr">
          <a:solidFill>
            <a:schemeClr val="accent2">
              <a:hueOff val="-1114520"/>
              <a:satOff val="-4426"/>
              <a:lumOff val="28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latin typeface="Calibri" panose="020F0502020204030204" pitchFamily="34" charset="0"/>
              <a:cs typeface="Calibri" panose="020F0502020204030204" pitchFamily="34" charset="0"/>
            </a:rPr>
            <a:t>Što je globalni grad?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70528" y="2257397"/>
        <a:ext cx="2067222" cy="804008"/>
      </dsp:txXfrm>
    </dsp:sp>
    <dsp:sp modelId="{4DD69DF3-A8C2-4F53-925F-E7F4F791A0BD}">
      <dsp:nvSpPr>
        <dsp:cNvPr id="0" name=""/>
        <dsp:cNvSpPr/>
      </dsp:nvSpPr>
      <dsp:spPr>
        <a:xfrm>
          <a:off x="2170548" y="3086543"/>
          <a:ext cx="2067222" cy="1431233"/>
        </a:xfrm>
        <a:prstGeom prst="rect">
          <a:avLst/>
        </a:prstGeom>
        <a:solidFill>
          <a:schemeClr val="accent2">
            <a:tint val="40000"/>
            <a:alpha val="90000"/>
            <a:hueOff val="-1289801"/>
            <a:satOff val="805"/>
            <a:lumOff val="41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289801"/>
              <a:satOff val="805"/>
              <a:lumOff val="4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/>
            <a:t>Središte svjetskog gospodarskog sustava i globalnih institucija.</a:t>
          </a:r>
          <a:endParaRPr lang="en-US" sz="1600" kern="1200" dirty="0"/>
        </a:p>
      </dsp:txBody>
      <dsp:txXfrm>
        <a:off x="2170548" y="3086543"/>
        <a:ext cx="2067222" cy="1431233"/>
      </dsp:txXfrm>
    </dsp:sp>
    <dsp:sp modelId="{4764ECA2-E2C2-4968-AEE5-A52FCF0D62C9}">
      <dsp:nvSpPr>
        <dsp:cNvPr id="0" name=""/>
        <dsp:cNvSpPr/>
      </dsp:nvSpPr>
      <dsp:spPr>
        <a:xfrm>
          <a:off x="4725181" y="204096"/>
          <a:ext cx="2067222" cy="804008"/>
        </a:xfrm>
        <a:prstGeom prst="rect">
          <a:avLst/>
        </a:prstGeom>
        <a:solidFill>
          <a:schemeClr val="accent2">
            <a:hueOff val="-2229041"/>
            <a:satOff val="-8853"/>
            <a:lumOff val="5621"/>
            <a:alphaOff val="0"/>
          </a:schemeClr>
        </a:solidFill>
        <a:ln w="15875" cap="flat" cmpd="sng" algn="ctr">
          <a:solidFill>
            <a:schemeClr val="accent2">
              <a:hueOff val="-2229041"/>
              <a:satOff val="-8853"/>
              <a:lumOff val="56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latin typeface="Calibri" panose="020F0502020204030204" pitchFamily="34" charset="0"/>
              <a:cs typeface="Calibri" panose="020F0502020204030204" pitchFamily="34" charset="0"/>
            </a:rPr>
            <a:t>Što znači pojam morfološka struktura grada?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25181" y="204096"/>
        <a:ext cx="2067222" cy="804008"/>
      </dsp:txXfrm>
    </dsp:sp>
    <dsp:sp modelId="{7E661B49-43CE-4BAA-BFB9-6E6ED49AA059}">
      <dsp:nvSpPr>
        <dsp:cNvPr id="0" name=""/>
        <dsp:cNvSpPr/>
      </dsp:nvSpPr>
      <dsp:spPr>
        <a:xfrm>
          <a:off x="4735000" y="1005186"/>
          <a:ext cx="2067222" cy="1431233"/>
        </a:xfrm>
        <a:prstGeom prst="rect">
          <a:avLst/>
        </a:prstGeom>
        <a:solidFill>
          <a:schemeClr val="accent2">
            <a:tint val="40000"/>
            <a:alpha val="90000"/>
            <a:hueOff val="-2579602"/>
            <a:satOff val="1609"/>
            <a:lumOff val="82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579602"/>
              <a:satOff val="1609"/>
              <a:lumOff val="8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/>
            <a:t>Izgled i veličina građevina, razmještaj i odnos ulica, trgova i stambenih blokova.</a:t>
          </a:r>
          <a:endParaRPr lang="en-US" sz="1600" kern="1200" dirty="0"/>
        </a:p>
      </dsp:txBody>
      <dsp:txXfrm>
        <a:off x="4735000" y="1005186"/>
        <a:ext cx="2067222" cy="1431233"/>
      </dsp:txXfrm>
    </dsp:sp>
    <dsp:sp modelId="{9591800D-21EB-4AC3-AA59-78B8855F032A}">
      <dsp:nvSpPr>
        <dsp:cNvPr id="0" name=""/>
        <dsp:cNvSpPr/>
      </dsp:nvSpPr>
      <dsp:spPr>
        <a:xfrm>
          <a:off x="6860456" y="2296721"/>
          <a:ext cx="2067222" cy="804008"/>
        </a:xfrm>
        <a:prstGeom prst="rect">
          <a:avLst/>
        </a:prstGeom>
        <a:solidFill>
          <a:schemeClr val="accent2">
            <a:hueOff val="-3343561"/>
            <a:satOff val="-13279"/>
            <a:lumOff val="8432"/>
            <a:alphaOff val="0"/>
          </a:schemeClr>
        </a:solidFill>
        <a:ln w="15875" cap="flat" cmpd="sng" algn="ctr">
          <a:solidFill>
            <a:schemeClr val="accent2">
              <a:hueOff val="-3343561"/>
              <a:satOff val="-13279"/>
              <a:lumOff val="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latin typeface="Calibri" panose="020F0502020204030204" pitchFamily="34" charset="0"/>
              <a:cs typeface="Calibri" panose="020F0502020204030204" pitchFamily="34" charset="0"/>
            </a:rPr>
            <a:t>Što znači pojam funkcionalna struktura grada?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60456" y="2296721"/>
        <a:ext cx="2067222" cy="804008"/>
      </dsp:txXfrm>
    </dsp:sp>
    <dsp:sp modelId="{1E929D05-9910-4C08-9457-6E95376FC696}">
      <dsp:nvSpPr>
        <dsp:cNvPr id="0" name=""/>
        <dsp:cNvSpPr/>
      </dsp:nvSpPr>
      <dsp:spPr>
        <a:xfrm>
          <a:off x="6870296" y="3096375"/>
          <a:ext cx="2067222" cy="1431233"/>
        </a:xfrm>
        <a:prstGeom prst="rect">
          <a:avLst/>
        </a:prstGeom>
        <a:solidFill>
          <a:schemeClr val="accent2">
            <a:tint val="40000"/>
            <a:alpha val="90000"/>
            <a:hueOff val="-3869402"/>
            <a:satOff val="2414"/>
            <a:lumOff val="123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869402"/>
              <a:satOff val="2414"/>
              <a:lumOff val="12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/>
            <a:t>Prostorni razmještaj gradskih funkcionalnih zona (stambene, poslovne, industrijske, rekreacijske).</a:t>
          </a:r>
          <a:endParaRPr lang="en-US" sz="1600" kern="1200" dirty="0"/>
        </a:p>
      </dsp:txBody>
      <dsp:txXfrm>
        <a:off x="6870296" y="3096375"/>
        <a:ext cx="2067222" cy="1431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A85C9-8B7E-4E3A-9399-51DE9FF5EC7F}">
      <dsp:nvSpPr>
        <dsp:cNvPr id="0" name=""/>
        <dsp:cNvSpPr/>
      </dsp:nvSpPr>
      <dsp:spPr>
        <a:xfrm>
          <a:off x="1492" y="0"/>
          <a:ext cx="3182701" cy="169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socioekonomske klase</a:t>
          </a:r>
        </a:p>
      </dsp:txBody>
      <dsp:txXfrm>
        <a:off x="51166" y="49674"/>
        <a:ext cx="3083353" cy="1596648"/>
      </dsp:txXfrm>
    </dsp:sp>
    <dsp:sp modelId="{D77F57C6-490A-48B8-BDC7-480A0484A42D}">
      <dsp:nvSpPr>
        <dsp:cNvPr id="0" name=""/>
        <dsp:cNvSpPr/>
      </dsp:nvSpPr>
      <dsp:spPr>
        <a:xfrm>
          <a:off x="3502463" y="453343"/>
          <a:ext cx="674732" cy="78930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kern="1200"/>
        </a:p>
      </dsp:txBody>
      <dsp:txXfrm>
        <a:off x="3502463" y="611205"/>
        <a:ext cx="472312" cy="473585"/>
      </dsp:txXfrm>
    </dsp:sp>
    <dsp:sp modelId="{A85EC09C-3842-47E8-BF35-A379B2785417}">
      <dsp:nvSpPr>
        <dsp:cNvPr id="0" name=""/>
        <dsp:cNvSpPr/>
      </dsp:nvSpPr>
      <dsp:spPr>
        <a:xfrm>
          <a:off x="4457274" y="0"/>
          <a:ext cx="3182701" cy="16959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gornja, srednja i donja</a:t>
          </a:r>
        </a:p>
      </dsp:txBody>
      <dsp:txXfrm>
        <a:off x="4506948" y="49674"/>
        <a:ext cx="3083353" cy="1596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FE202-0D76-4062-AF86-9A9E0523A96B}">
      <dsp:nvSpPr>
        <dsp:cNvPr id="0" name=""/>
        <dsp:cNvSpPr/>
      </dsp:nvSpPr>
      <dsp:spPr>
        <a:xfrm>
          <a:off x="0" y="1034697"/>
          <a:ext cx="3556932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dominacija gospodarskog čimbenika – grupiranje stanovništva u gradskim četvrtima</a:t>
          </a:r>
        </a:p>
      </dsp:txBody>
      <dsp:txXfrm>
        <a:off x="63112" y="1097809"/>
        <a:ext cx="3430708" cy="11666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63B37-56E2-47F3-B437-DFA72194C245}">
      <dsp:nvSpPr>
        <dsp:cNvPr id="0" name=""/>
        <dsp:cNvSpPr/>
      </dsp:nvSpPr>
      <dsp:spPr>
        <a:xfrm>
          <a:off x="0" y="475769"/>
          <a:ext cx="4932725" cy="6165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/>
            <a:t>razlika u razvijenosti </a:t>
          </a:r>
          <a:r>
            <a:rPr lang="hr-HR" sz="1700" kern="1200"/>
            <a:t>– temeljni kriterij razlikovanja socijalne strukture grada</a:t>
          </a:r>
        </a:p>
      </dsp:txBody>
      <dsp:txXfrm>
        <a:off x="30099" y="505868"/>
        <a:ext cx="4872527" cy="556391"/>
      </dsp:txXfrm>
    </dsp:sp>
    <dsp:sp modelId="{743D87C6-8487-468A-BF50-947AB2D8FCA2}">
      <dsp:nvSpPr>
        <dsp:cNvPr id="0" name=""/>
        <dsp:cNvSpPr/>
      </dsp:nvSpPr>
      <dsp:spPr>
        <a:xfrm>
          <a:off x="0" y="1141319"/>
          <a:ext cx="4932725" cy="6165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/>
            <a:t>faza </a:t>
          </a:r>
          <a:r>
            <a:rPr lang="hr-HR" sz="1700" b="1" kern="1200" dirty="0" err="1"/>
            <a:t>metropolitanizacije</a:t>
          </a:r>
          <a:r>
            <a:rPr lang="hr-HR" sz="1700" b="1" kern="1200" dirty="0"/>
            <a:t> - </a:t>
          </a:r>
          <a:r>
            <a:rPr lang="hr-HR" sz="1700" b="0" kern="1200" dirty="0"/>
            <a:t>urbanizacija potaknuta industrijalizacijom</a:t>
          </a:r>
        </a:p>
      </dsp:txBody>
      <dsp:txXfrm>
        <a:off x="30099" y="1171418"/>
        <a:ext cx="4872527" cy="556391"/>
      </dsp:txXfrm>
    </dsp:sp>
    <dsp:sp modelId="{BEB14722-8E74-444B-9955-1D3EB75D58C7}">
      <dsp:nvSpPr>
        <dsp:cNvPr id="0" name=""/>
        <dsp:cNvSpPr/>
      </dsp:nvSpPr>
      <dsp:spPr>
        <a:xfrm>
          <a:off x="0" y="1806869"/>
          <a:ext cx="4932725" cy="6165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/>
            <a:t>od 19. st. </a:t>
          </a:r>
          <a:r>
            <a:rPr lang="hr-HR" sz="1700" kern="1200"/>
            <a:t>– viši slojevi stanovništva naseljavaju središte grada, a niži slojevi rubne dijelove tadašnjih gradova</a:t>
          </a:r>
        </a:p>
      </dsp:txBody>
      <dsp:txXfrm>
        <a:off x="30099" y="1836968"/>
        <a:ext cx="4872527" cy="556391"/>
      </dsp:txXfrm>
    </dsp:sp>
    <dsp:sp modelId="{10BC77B4-A8ED-4199-8E57-043A544DD8D9}">
      <dsp:nvSpPr>
        <dsp:cNvPr id="0" name=""/>
        <dsp:cNvSpPr/>
      </dsp:nvSpPr>
      <dsp:spPr>
        <a:xfrm>
          <a:off x="0" y="2472419"/>
          <a:ext cx="4932725" cy="6165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/>
            <a:t>suvremeni trendovi </a:t>
          </a:r>
          <a:r>
            <a:rPr lang="hr-HR" sz="1700" kern="1200"/>
            <a:t>pokazuju obrnuti proces</a:t>
          </a:r>
        </a:p>
      </dsp:txBody>
      <dsp:txXfrm>
        <a:off x="30099" y="2502518"/>
        <a:ext cx="4872527" cy="556391"/>
      </dsp:txXfrm>
    </dsp:sp>
    <dsp:sp modelId="{45D3651E-683F-46AD-BBE3-7BB76E9E48B7}">
      <dsp:nvSpPr>
        <dsp:cNvPr id="0" name=""/>
        <dsp:cNvSpPr/>
      </dsp:nvSpPr>
      <dsp:spPr>
        <a:xfrm>
          <a:off x="0" y="3137969"/>
          <a:ext cx="4932725" cy="6165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središnji dio grada pretvara se u </a:t>
          </a:r>
          <a:r>
            <a:rPr lang="hr-HR" sz="1700" b="1" kern="1200"/>
            <a:t>središnju poslovnu zonu (CBD)</a:t>
          </a:r>
          <a:endParaRPr lang="hr-HR" sz="1700" kern="1200"/>
        </a:p>
      </dsp:txBody>
      <dsp:txXfrm>
        <a:off x="30099" y="3168068"/>
        <a:ext cx="4872527" cy="556391"/>
      </dsp:txXfrm>
    </dsp:sp>
    <dsp:sp modelId="{993378D6-5F96-4157-847B-4F11FC3D5A4A}">
      <dsp:nvSpPr>
        <dsp:cNvPr id="0" name=""/>
        <dsp:cNvSpPr/>
      </dsp:nvSpPr>
      <dsp:spPr>
        <a:xfrm>
          <a:off x="0" y="3803519"/>
          <a:ext cx="4932725" cy="6165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razvoj prometa omogućio je </a:t>
          </a:r>
          <a:r>
            <a:rPr lang="hr-HR" sz="1700" b="1" kern="1200"/>
            <a:t>dnevno migriranje</a:t>
          </a:r>
          <a:endParaRPr lang="hr-HR" sz="1700" kern="1200"/>
        </a:p>
      </dsp:txBody>
      <dsp:txXfrm>
        <a:off x="30099" y="3833618"/>
        <a:ext cx="4872527" cy="5563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9D1F8-2011-4727-984B-3E45BDB462AD}">
      <dsp:nvSpPr>
        <dsp:cNvPr id="0" name=""/>
        <dsp:cNvSpPr/>
      </dsp:nvSpPr>
      <dsp:spPr>
        <a:xfrm>
          <a:off x="44313" y="651"/>
          <a:ext cx="3844203" cy="2135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prema obiteljskom statusu zamjetna je </a:t>
          </a:r>
          <a:r>
            <a:rPr lang="hr-HR" sz="2700" b="1" kern="1200" dirty="0"/>
            <a:t>koncentracija po kružnim zonama</a:t>
          </a:r>
          <a:br>
            <a:rPr lang="hr-HR" sz="2700" b="1" kern="1200" dirty="0"/>
          </a:br>
          <a:endParaRPr lang="hr-HR" sz="2700" kern="1200" dirty="0"/>
        </a:p>
      </dsp:txBody>
      <dsp:txXfrm>
        <a:off x="106865" y="63203"/>
        <a:ext cx="3719099" cy="2010564"/>
      </dsp:txXfrm>
    </dsp:sp>
    <dsp:sp modelId="{C88AE1B4-02B2-4CBF-83EC-F8F1B5FF790F}">
      <dsp:nvSpPr>
        <dsp:cNvPr id="0" name=""/>
        <dsp:cNvSpPr/>
      </dsp:nvSpPr>
      <dsp:spPr>
        <a:xfrm rot="5400000">
          <a:off x="1565977" y="2189712"/>
          <a:ext cx="800875" cy="961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200" kern="1200"/>
        </a:p>
      </dsp:txBody>
      <dsp:txXfrm rot="-5400000">
        <a:off x="1678100" y="2269799"/>
        <a:ext cx="576630" cy="560613"/>
      </dsp:txXfrm>
    </dsp:sp>
    <dsp:sp modelId="{D892CD3F-7D8B-476D-BAC4-1E471B532DF7}">
      <dsp:nvSpPr>
        <dsp:cNvPr id="0" name=""/>
        <dsp:cNvSpPr/>
      </dsp:nvSpPr>
      <dsp:spPr>
        <a:xfrm>
          <a:off x="44313" y="3204155"/>
          <a:ext cx="3844203" cy="2135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127514"/>
                <a:satOff val="-3666"/>
                <a:lumOff val="1509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6127514"/>
                <a:satOff val="-3666"/>
                <a:lumOff val="1509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6127514"/>
                <a:satOff val="-3666"/>
                <a:lumOff val="1509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b="1" kern="1200" dirty="0"/>
            <a:t>koncentracija prema etničkim ili vjerskim obilježjima</a:t>
          </a:r>
          <a:br>
            <a:rPr lang="hr-HR" sz="2700" b="1" kern="1200" dirty="0"/>
          </a:br>
          <a:endParaRPr lang="hr-HR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100" b="1" kern="1200"/>
            <a:t>geta</a:t>
          </a:r>
          <a:endParaRPr lang="hr-HR" sz="2100" kern="1200"/>
        </a:p>
      </dsp:txBody>
      <dsp:txXfrm>
        <a:off x="106865" y="3266707"/>
        <a:ext cx="3719099" cy="20105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A790-5BF0-462A-8E89-50DFF0190C6C}">
      <dsp:nvSpPr>
        <dsp:cNvPr id="0" name=""/>
        <dsp:cNvSpPr/>
      </dsp:nvSpPr>
      <dsp:spPr>
        <a:xfrm>
          <a:off x="0" y="100048"/>
          <a:ext cx="4999437" cy="1257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socijalna struktura grada postaje sve složenija doseljavanjem stanovništva iz drugih država i kontinenata</a:t>
          </a:r>
        </a:p>
      </dsp:txBody>
      <dsp:txXfrm>
        <a:off x="61398" y="161446"/>
        <a:ext cx="4876641" cy="11349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97DF4-6E1E-4E97-A03A-E14CD6C80C43}">
      <dsp:nvSpPr>
        <dsp:cNvPr id="0" name=""/>
        <dsp:cNvSpPr/>
      </dsp:nvSpPr>
      <dsp:spPr>
        <a:xfrm rot="5400000">
          <a:off x="560639" y="1722956"/>
          <a:ext cx="1540866" cy="17542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89A55-C270-4A3A-B6F0-9529714A7855}">
      <dsp:nvSpPr>
        <dsp:cNvPr id="0" name=""/>
        <dsp:cNvSpPr/>
      </dsp:nvSpPr>
      <dsp:spPr>
        <a:xfrm>
          <a:off x="152403" y="14875"/>
          <a:ext cx="2593911" cy="18156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Trešnjevka i Podsljeme</a:t>
          </a:r>
        </a:p>
      </dsp:txBody>
      <dsp:txXfrm>
        <a:off x="241052" y="103524"/>
        <a:ext cx="2416613" cy="1638356"/>
      </dsp:txXfrm>
    </dsp:sp>
    <dsp:sp modelId="{D3824511-3EA3-42B4-92E2-B08E0BC50772}">
      <dsp:nvSpPr>
        <dsp:cNvPr id="0" name=""/>
        <dsp:cNvSpPr/>
      </dsp:nvSpPr>
      <dsp:spPr>
        <a:xfrm>
          <a:off x="2746315" y="188039"/>
          <a:ext cx="1886564" cy="1467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70C9C-6647-4E27-B799-72E09AE4AEAD}">
      <dsp:nvSpPr>
        <dsp:cNvPr id="0" name=""/>
        <dsp:cNvSpPr/>
      </dsp:nvSpPr>
      <dsp:spPr>
        <a:xfrm>
          <a:off x="2303031" y="2054453"/>
          <a:ext cx="2811099" cy="18156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Kakva je socijalna topografija ta dva naselja?		</a:t>
          </a:r>
        </a:p>
      </dsp:txBody>
      <dsp:txXfrm>
        <a:off x="2391680" y="2143102"/>
        <a:ext cx="2633801" cy="16383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A3DE7-5D78-4FC7-8E2E-26A907674A8D}">
      <dsp:nvSpPr>
        <dsp:cNvPr id="0" name=""/>
        <dsp:cNvSpPr/>
      </dsp:nvSpPr>
      <dsp:spPr>
        <a:xfrm>
          <a:off x="3759146" y="53011"/>
          <a:ext cx="5863390" cy="27614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Pročitaj tekst o kontinentalnim specifičnostima u udžbeniku na stranicama 172-173. te navedi kako su razlike u gospodarskoj razvijenosti i kulturno-antropološkim obilježjima dovele do izraženih razlika u izgledu gradova i njihovoj socijalnoj topografiji.</a:t>
          </a:r>
        </a:p>
      </dsp:txBody>
      <dsp:txXfrm>
        <a:off x="3893948" y="187813"/>
        <a:ext cx="5593786" cy="2491834"/>
      </dsp:txXfrm>
    </dsp:sp>
    <dsp:sp modelId="{BDF71CCF-A3B9-4EAF-879D-4310E5B35117}">
      <dsp:nvSpPr>
        <dsp:cNvPr id="0" name=""/>
        <dsp:cNvSpPr/>
      </dsp:nvSpPr>
      <dsp:spPr>
        <a:xfrm>
          <a:off x="3928559" y="2795403"/>
          <a:ext cx="5512418" cy="2320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05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2000" kern="1200" dirty="0"/>
            <a:t>EUROPA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2000" kern="1200" dirty="0"/>
            <a:t>AFRIKA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2000" kern="1200" dirty="0"/>
            <a:t>AZIJA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2000" kern="1200" dirty="0"/>
            <a:t>LATINSKA AMERIKA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2000" kern="1200"/>
            <a:t>ANGLOAMERIKA, AUSTRALIJA I NOVI ZELAND</a:t>
          </a:r>
        </a:p>
      </dsp:txBody>
      <dsp:txXfrm>
        <a:off x="3928559" y="2795403"/>
        <a:ext cx="5512418" cy="2320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787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112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5155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7772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7491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44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5395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6276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9811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954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967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74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635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219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955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718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199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180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AB19784-A0F8-4A40-80FD-293A5067C9BA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75A90A3-C3D8-4B45-9315-322D5B31E8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590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  <p:sldLayoutId id="2147483984" r:id="rId17"/>
    <p:sldLayoutId id="214748398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0.png"/><Relationship Id="rId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5C3659-EC11-46FC-AF0A-6BBEDC9CE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5644" y="270386"/>
            <a:ext cx="8001000" cy="2971801"/>
          </a:xfrm>
        </p:spPr>
        <p:txBody>
          <a:bodyPr>
            <a:normAutofit/>
          </a:bodyPr>
          <a:lstStyle/>
          <a:p>
            <a:r>
              <a:rPr lang="hr-HR" dirty="0"/>
              <a:t>SOCIOEKONOMSKA STRUKTURA GRADA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A0AB0DB-C9DE-4F65-A14A-46BD47379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5644" y="3843867"/>
            <a:ext cx="8000999" cy="23504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altLang="sr-Latn-RS" sz="2400" b="1" cap="none" dirty="0">
                <a:solidFill>
                  <a:schemeClr val="tx2">
                    <a:lumMod val="75000"/>
                  </a:schemeClr>
                </a:solidFill>
              </a:rPr>
              <a:t>Odgojno-obrazovni ishodi</a:t>
            </a:r>
            <a:endParaRPr lang="hr-HR" altLang="sr-Latn-RS" sz="2400" cap="none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hr-HR" altLang="sr-Latn-RS" sz="2400" cap="none" dirty="0">
                <a:solidFill>
                  <a:schemeClr val="tx2">
                    <a:lumMod val="75000"/>
                  </a:schemeClr>
                </a:solidFill>
              </a:rPr>
              <a:t>Učenik analizira i uspoređuje socioekonomske polarizacije u gradovima i gradskim četvrtima</a:t>
            </a:r>
          </a:p>
          <a:p>
            <a:pPr>
              <a:lnSpc>
                <a:spcPct val="90000"/>
              </a:lnSpc>
            </a:pPr>
            <a:r>
              <a:rPr lang="hr-HR" altLang="sr-Latn-RS" sz="2400" cap="none" dirty="0">
                <a:solidFill>
                  <a:schemeClr val="tx2">
                    <a:lumMod val="75000"/>
                  </a:schemeClr>
                </a:solidFill>
              </a:rPr>
              <a:t>Učenik samostalno traži nove informacije iz različitih izvora, transformira ih u novo znanje i uspješno primjenjuje pri rješavanju problema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05437B6-973F-4AD9-B1A7-46F938BF2FAC}"/>
              </a:ext>
            </a:extLst>
          </p:cNvPr>
          <p:cNvSpPr txBox="1"/>
          <p:nvPr/>
        </p:nvSpPr>
        <p:spPr>
          <a:xfrm>
            <a:off x="9006349" y="6194323"/>
            <a:ext cx="240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Ivila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Dender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, profesor</a:t>
            </a:r>
          </a:p>
        </p:txBody>
      </p:sp>
    </p:spTree>
    <p:extLst>
      <p:ext uri="{BB962C8B-B14F-4D97-AF65-F5344CB8AC3E}">
        <p14:creationId xmlns:p14="http://schemas.microsoft.com/office/powerpoint/2010/main" val="90837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40928E-B4FA-40C7-A5E7-CD3167803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18" y="857773"/>
            <a:ext cx="5136386" cy="5241023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2900" b="1" cap="none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D</a:t>
            </a:r>
            <a:r>
              <a:rPr lang="hr-HR" sz="2900" b="1" cap="none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+mn-cs"/>
              </a:rPr>
              <a:t>ržave slabije razvijenog dijela svijeta </a:t>
            </a:r>
            <a:r>
              <a:rPr lang="hr-HR" sz="2900" cap="none" dirty="0">
                <a:latin typeface="Calibri" pitchFamily="34" charset="0"/>
                <a:cs typeface="+mn-cs"/>
              </a:rPr>
              <a:t>– niži stupanj urbanizacije i izražen ruralni egzodus</a:t>
            </a:r>
            <a:br>
              <a:rPr lang="hr-HR" sz="2900" cap="none" dirty="0">
                <a:latin typeface="Calibri" pitchFamily="34" charset="0"/>
                <a:cs typeface="+mn-cs"/>
              </a:rPr>
            </a:br>
            <a:endParaRPr lang="hr-HR" sz="2900" cap="none" dirty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2900" b="1" cap="none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</a:t>
            </a:r>
            <a:r>
              <a:rPr lang="hr-HR" sz="2900" b="1" cap="none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+mn-cs"/>
              </a:rPr>
              <a:t>quatterska</a:t>
            </a:r>
            <a:r>
              <a:rPr lang="hr-HR" sz="2900" b="1" cap="none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+mn-cs"/>
              </a:rPr>
              <a:t> naselja </a:t>
            </a:r>
            <a:r>
              <a:rPr lang="hr-HR" sz="2900" cap="none" dirty="0">
                <a:latin typeface="Calibri" pitchFamily="34" charset="0"/>
                <a:cs typeface="+mn-cs"/>
              </a:rPr>
              <a:t>– bespravno izgrađena naselja na tuđem području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r-HR" sz="2900" cap="none" dirty="0"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2900" b="1" cap="none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To</a:t>
            </a:r>
            <a:r>
              <a:rPr lang="hr-HR" sz="2900" b="1" cap="none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hr-HR" sz="2900" b="1" cap="none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squat</a:t>
            </a:r>
            <a:r>
              <a:rPr lang="hr-HR" sz="2900" cap="none" dirty="0">
                <a:latin typeface="Calibri" pitchFamily="34" charset="0"/>
              </a:rPr>
              <a:t> (eng.) – naseliti bez dozvole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r-HR" sz="2900" cap="none" dirty="0"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2900" b="1" cap="none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Mobilni </a:t>
            </a:r>
            <a:r>
              <a:rPr lang="hr-HR" sz="2900" b="1" cap="none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squatteri</a:t>
            </a:r>
            <a:r>
              <a:rPr lang="hr-HR" sz="2900" cap="none" dirty="0">
                <a:latin typeface="Calibri" pitchFamily="34" charset="0"/>
              </a:rPr>
              <a:t> – beskućnici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r-HR" sz="2900" cap="none" dirty="0"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2900" b="1" cap="none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Stacionirani </a:t>
            </a:r>
            <a:r>
              <a:rPr lang="hr-HR" sz="2900" b="1" cap="none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squatteri</a:t>
            </a:r>
            <a:r>
              <a:rPr lang="hr-HR" sz="2900" cap="none" dirty="0">
                <a:latin typeface="Calibri" pitchFamily="34" charset="0"/>
              </a:rPr>
              <a:t> – imaju svoje nastambe </a:t>
            </a:r>
            <a:endParaRPr lang="hr-HR" sz="2300" cap="none" dirty="0">
              <a:latin typeface="Calibri" pitchFamily="34" charset="0"/>
              <a:cs typeface="+mn-cs"/>
            </a:endParaRPr>
          </a:p>
          <a:p>
            <a:endParaRPr lang="hr-HR" cap="none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EBA243E3-4CD1-4D6E-A10F-CA15E02625C0}"/>
              </a:ext>
            </a:extLst>
          </p:cNvPr>
          <p:cNvGrpSpPr/>
          <p:nvPr/>
        </p:nvGrpSpPr>
        <p:grpSpPr>
          <a:xfrm>
            <a:off x="6096001" y="2233380"/>
            <a:ext cx="5274382" cy="2391240"/>
            <a:chOff x="5520933" y="4150283"/>
            <a:chExt cx="5849449" cy="2391240"/>
          </a:xfrm>
        </p:grpSpPr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87CFA1C8-8D1C-4E1A-B0EB-C80DC3A2D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0933" y="4150283"/>
              <a:ext cx="5849449" cy="1776440"/>
            </a:xfrm>
            <a:prstGeom prst="rect">
              <a:avLst/>
            </a:prstGeom>
          </p:spPr>
        </p:pic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D57098AE-FC26-40E8-B5C9-9B07761F5A14}"/>
                </a:ext>
              </a:extLst>
            </p:cNvPr>
            <p:cNvSpPr txBox="1"/>
            <p:nvPr/>
          </p:nvSpPr>
          <p:spPr>
            <a:xfrm>
              <a:off x="5520933" y="5895192"/>
              <a:ext cx="57706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dirty="0"/>
                <a:t>Nazivi za </a:t>
              </a:r>
              <a:r>
                <a:rPr lang="hr-HR" dirty="0" err="1"/>
                <a:t>squatterska</a:t>
              </a:r>
              <a:r>
                <a:rPr lang="hr-HR" dirty="0"/>
                <a:t> naselja u pojedinim državama svijeta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a na kojoj se prikazuje planina, na otvorenom, priroda, gradić&#10;&#10;Opis je automatski generiran">
            <a:extLst>
              <a:ext uri="{FF2B5EF4-FFF2-40B4-BE49-F238E27FC236}">
                <a16:creationId xmlns:a16="http://schemas.microsoft.com/office/drawing/2014/main" id="{E4768626-FB1D-4DE5-B0B9-9FA3C3B27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r="-2" b="-2"/>
          <a:stretch/>
        </p:blipFill>
        <p:spPr bwMode="auto">
          <a:xfrm>
            <a:off x="20" y="10"/>
            <a:ext cx="5404493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ka na kojoj se prikazuje nebo, na otvorenom, grad, gradić&#10;&#10;Opis je automatski generiran">
            <a:extLst>
              <a:ext uri="{FF2B5EF4-FFF2-40B4-BE49-F238E27FC236}">
                <a16:creationId xmlns:a16="http://schemas.microsoft.com/office/drawing/2014/main" id="{1731DA9D-7F57-480E-887C-80D53BF8B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r="9528"/>
          <a:stretch/>
        </p:blipFill>
        <p:spPr bwMode="auto">
          <a:xfrm>
            <a:off x="20" y="3429000"/>
            <a:ext cx="540144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0AD1D6D6-94FF-47A9-B456-0F057E5E98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127195"/>
              </p:ext>
            </p:extLst>
          </p:nvPr>
        </p:nvGraphicFramePr>
        <p:xfrm>
          <a:off x="6163464" y="2207969"/>
          <a:ext cx="5266535" cy="3884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469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FAC87-D123-4688-951C-23E2F087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Socijalna topografija grada Dubrovnika</a:t>
            </a:r>
          </a:p>
        </p:txBody>
      </p:sp>
      <p:pic>
        <p:nvPicPr>
          <p:cNvPr id="5" name="Rezervirano mjesto sadržaja 4" descr="Slika na kojoj se prikazuje tekst, školjka, mekušac&#10;&#10;Opis je automatski generiran">
            <a:extLst>
              <a:ext uri="{FF2B5EF4-FFF2-40B4-BE49-F238E27FC236}">
                <a16:creationId xmlns:a16="http://schemas.microsoft.com/office/drawing/2014/main" id="{D3516267-EA09-4F39-A497-A5580848C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14" y="2032001"/>
            <a:ext cx="8224933" cy="4207482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4E10B62-D063-4A6C-8593-C33D7C2EF6DE}"/>
              </a:ext>
            </a:extLst>
          </p:cNvPr>
          <p:cNvSpPr txBox="1"/>
          <p:nvPr/>
        </p:nvSpPr>
        <p:spPr>
          <a:xfrm>
            <a:off x="287867" y="2032000"/>
            <a:ext cx="276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Razmisli te objasni socijalnu i prostornu polarizaciju grada Dubrovnika</a:t>
            </a:r>
          </a:p>
        </p:txBody>
      </p:sp>
    </p:spTree>
    <p:extLst>
      <p:ext uri="{BB962C8B-B14F-4D97-AF65-F5344CB8AC3E}">
        <p14:creationId xmlns:p14="http://schemas.microsoft.com/office/powerpoint/2010/main" val="346825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508F43-9270-48C8-B8F9-2A693499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948" y="545795"/>
            <a:ext cx="9144000" cy="1344168"/>
          </a:xfrm>
        </p:spPr>
        <p:txBody>
          <a:bodyPr>
            <a:normAutofit/>
          </a:bodyPr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Nunito"/>
              </a:rPr>
              <a:t>KONTINENTALNE SPECIFIČNOSTI</a:t>
            </a:r>
            <a:br>
              <a:rPr lang="hr-HR" b="0" i="0" dirty="0">
                <a:solidFill>
                  <a:srgbClr val="212529"/>
                </a:solidFill>
                <a:effectLst/>
                <a:latin typeface="Nunito"/>
              </a:rPr>
            </a:b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5051A030-E10A-4900-9DD3-3BF5957F14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247623"/>
              </p:ext>
            </p:extLst>
          </p:nvPr>
        </p:nvGraphicFramePr>
        <p:xfrm>
          <a:off x="1433238" y="1557867"/>
          <a:ext cx="9639454" cy="519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a 15">
            <a:extLst>
              <a:ext uri="{FF2B5EF4-FFF2-40B4-BE49-F238E27FC236}">
                <a16:creationId xmlns:a16="http://schemas.microsoft.com/office/drawing/2014/main" id="{1016A567-58C3-472F-AE26-BD394076F6DD}"/>
              </a:ext>
            </a:extLst>
          </p:cNvPr>
          <p:cNvGrpSpPr>
            <a:grpSpLocks/>
          </p:cNvGrpSpPr>
          <p:nvPr/>
        </p:nvGrpSpPr>
        <p:grpSpPr bwMode="auto">
          <a:xfrm>
            <a:off x="0" y="1557867"/>
            <a:ext cx="4625975" cy="4754338"/>
            <a:chOff x="4735768" y="992290"/>
            <a:chExt cx="4410560" cy="4984644"/>
          </a:xfrm>
        </p:grpSpPr>
        <p:grpSp>
          <p:nvGrpSpPr>
            <p:cNvPr id="6" name="Grupa 13">
              <a:extLst>
                <a:ext uri="{FF2B5EF4-FFF2-40B4-BE49-F238E27FC236}">
                  <a16:creationId xmlns:a16="http://schemas.microsoft.com/office/drawing/2014/main" id="{4616A1D7-9419-428C-8E90-6CD25205FD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768" y="992291"/>
              <a:ext cx="4410560" cy="4984643"/>
              <a:chOff x="4735768" y="992291"/>
              <a:chExt cx="4410560" cy="4984643"/>
            </a:xfrm>
          </p:grpSpPr>
          <p:pic>
            <p:nvPicPr>
              <p:cNvPr id="13" name="Slika 1">
                <a:extLst>
                  <a:ext uri="{FF2B5EF4-FFF2-40B4-BE49-F238E27FC236}">
                    <a16:creationId xmlns:a16="http://schemas.microsoft.com/office/drawing/2014/main" id="{3B3F7F47-D674-4BBA-8218-1682EBF8DB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5768" y="992291"/>
                <a:ext cx="2192933" cy="1644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Slika 6">
                <a:extLst>
                  <a:ext uri="{FF2B5EF4-FFF2-40B4-BE49-F238E27FC236}">
                    <a16:creationId xmlns:a16="http://schemas.microsoft.com/office/drawing/2014/main" id="{E51F967C-3182-4DB0-88B1-786C501695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7555" y="992292"/>
                <a:ext cx="2198773" cy="1644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Slika 7">
                <a:extLst>
                  <a:ext uri="{FF2B5EF4-FFF2-40B4-BE49-F238E27FC236}">
                    <a16:creationId xmlns:a16="http://schemas.microsoft.com/office/drawing/2014/main" id="{74BDC0B9-DB49-40A9-8C2A-B002C36A53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2668419"/>
                <a:ext cx="2195735" cy="1644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Slika 8">
                <a:extLst>
                  <a:ext uri="{FF2B5EF4-FFF2-40B4-BE49-F238E27FC236}">
                    <a16:creationId xmlns:a16="http://schemas.microsoft.com/office/drawing/2014/main" id="{E97C6071-1DE1-44EC-9A88-57445846BF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5768" y="2668419"/>
                <a:ext cx="2195735" cy="1644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Slika 11">
                <a:extLst>
                  <a:ext uri="{FF2B5EF4-FFF2-40B4-BE49-F238E27FC236}">
                    <a16:creationId xmlns:a16="http://schemas.microsoft.com/office/drawing/2014/main" id="{59788794-31A5-483F-917C-AEB1D9D608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5768" y="4332314"/>
                <a:ext cx="2184888" cy="1644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Slika 12">
                <a:extLst>
                  <a:ext uri="{FF2B5EF4-FFF2-40B4-BE49-F238E27FC236}">
                    <a16:creationId xmlns:a16="http://schemas.microsoft.com/office/drawing/2014/main" id="{2A30E582-67F6-4EF7-BD9A-C7FE5CC271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0592" y="4332313"/>
                <a:ext cx="2195736" cy="1644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TekstniOkvir 6">
              <a:extLst>
                <a:ext uri="{FF2B5EF4-FFF2-40B4-BE49-F238E27FC236}">
                  <a16:creationId xmlns:a16="http://schemas.microsoft.com/office/drawing/2014/main" id="{4F294D70-9B0E-43F3-95F4-5F9EC2A0E2EB}"/>
                </a:ext>
              </a:extLst>
            </p:cNvPr>
            <p:cNvSpPr txBox="1"/>
            <p:nvPr/>
          </p:nvSpPr>
          <p:spPr>
            <a:xfrm>
              <a:off x="4735768" y="992290"/>
              <a:ext cx="287579" cy="3125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r-HR" sz="1400" b="1" dirty="0">
                  <a:latin typeface="+mj-lt"/>
                </a:rPr>
                <a:t>1</a:t>
              </a:r>
            </a:p>
          </p:txBody>
        </p:sp>
        <p:sp>
          <p:nvSpPr>
            <p:cNvPr id="8" name="TekstniOkvir 7">
              <a:extLst>
                <a:ext uri="{FF2B5EF4-FFF2-40B4-BE49-F238E27FC236}">
                  <a16:creationId xmlns:a16="http://schemas.microsoft.com/office/drawing/2014/main" id="{103042FF-4705-4284-B155-D95FB61E0278}"/>
                </a:ext>
              </a:extLst>
            </p:cNvPr>
            <p:cNvSpPr txBox="1"/>
            <p:nvPr/>
          </p:nvSpPr>
          <p:spPr>
            <a:xfrm>
              <a:off x="6951643" y="992290"/>
              <a:ext cx="289093" cy="3125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r-HR" sz="1400" b="1" dirty="0">
                  <a:latin typeface="+mj-lt"/>
                </a:rPr>
                <a:t>2</a:t>
              </a:r>
            </a:p>
          </p:txBody>
        </p:sp>
        <p:sp>
          <p:nvSpPr>
            <p:cNvPr id="9" name="TekstniOkvir 8">
              <a:extLst>
                <a:ext uri="{FF2B5EF4-FFF2-40B4-BE49-F238E27FC236}">
                  <a16:creationId xmlns:a16="http://schemas.microsoft.com/office/drawing/2014/main" id="{07853A4E-8EAC-4EFF-BAF2-F1E96153E576}"/>
                </a:ext>
              </a:extLst>
            </p:cNvPr>
            <p:cNvSpPr txBox="1"/>
            <p:nvPr/>
          </p:nvSpPr>
          <p:spPr>
            <a:xfrm>
              <a:off x="4735768" y="2664048"/>
              <a:ext cx="287579" cy="3125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r-HR" sz="1400" b="1" dirty="0">
                  <a:latin typeface="+mj-lt"/>
                </a:rPr>
                <a:t>3</a:t>
              </a:r>
            </a:p>
          </p:txBody>
        </p:sp>
        <p:sp>
          <p:nvSpPr>
            <p:cNvPr id="10" name="TekstniOkvir 9">
              <a:extLst>
                <a:ext uri="{FF2B5EF4-FFF2-40B4-BE49-F238E27FC236}">
                  <a16:creationId xmlns:a16="http://schemas.microsoft.com/office/drawing/2014/main" id="{B0582BDA-29FB-4916-A959-CA7319182564}"/>
                </a:ext>
              </a:extLst>
            </p:cNvPr>
            <p:cNvSpPr txBox="1"/>
            <p:nvPr/>
          </p:nvSpPr>
          <p:spPr>
            <a:xfrm>
              <a:off x="6945589" y="2655987"/>
              <a:ext cx="287579" cy="3125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r-HR" sz="1400" b="1" dirty="0">
                  <a:latin typeface="+mj-lt"/>
                </a:rPr>
                <a:t>4</a:t>
              </a:r>
            </a:p>
          </p:txBody>
        </p:sp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3B942C99-EB6D-4775-8736-2FA03D71D4C1}"/>
                </a:ext>
              </a:extLst>
            </p:cNvPr>
            <p:cNvSpPr txBox="1"/>
            <p:nvPr/>
          </p:nvSpPr>
          <p:spPr>
            <a:xfrm>
              <a:off x="4735768" y="4334193"/>
              <a:ext cx="287579" cy="3125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r-HR" sz="1400" b="1" dirty="0">
                  <a:latin typeface="+mj-lt"/>
                </a:rPr>
                <a:t>5</a:t>
              </a:r>
            </a:p>
          </p:txBody>
        </p:sp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06EA7340-A4CD-4C6A-91B3-05DDCF0B6B89}"/>
                </a:ext>
              </a:extLst>
            </p:cNvPr>
            <p:cNvSpPr txBox="1"/>
            <p:nvPr/>
          </p:nvSpPr>
          <p:spPr>
            <a:xfrm>
              <a:off x="6947102" y="4327745"/>
              <a:ext cx="289093" cy="3125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r-HR" sz="1400" b="1" dirty="0">
                  <a:latin typeface="+mj-lt"/>
                </a:rPr>
                <a:t>6</a:t>
              </a:r>
            </a:p>
          </p:txBody>
        </p:sp>
      </p:grpSp>
      <p:sp>
        <p:nvSpPr>
          <p:cNvPr id="19" name="Pravokutnik 18">
            <a:extLst>
              <a:ext uri="{FF2B5EF4-FFF2-40B4-BE49-F238E27FC236}">
                <a16:creationId xmlns:a16="http://schemas.microsoft.com/office/drawing/2014/main" id="{516F0A3C-FA7D-4827-B06C-C557881ACBB9}"/>
              </a:ext>
            </a:extLst>
          </p:cNvPr>
          <p:cNvSpPr/>
          <p:nvPr/>
        </p:nvSpPr>
        <p:spPr>
          <a:xfrm>
            <a:off x="-69319" y="6330588"/>
            <a:ext cx="4408487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400" i="1" dirty="0">
                <a:latin typeface="+mj-lt"/>
              </a:rPr>
              <a:t>(1) Prag, (2) Marrakech, (3) Jakarta, (4) Rio de Janeiro,    (5) New York, (6) Sydney</a:t>
            </a:r>
            <a:endParaRPr lang="hr-HR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92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F36B61-C4BA-45D1-9845-0B4F07DE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50611"/>
            <a:ext cx="10364451" cy="1596177"/>
          </a:xfrm>
        </p:spPr>
        <p:txBody>
          <a:bodyPr/>
          <a:lstStyle/>
          <a:p>
            <a:r>
              <a:rPr lang="hr-HR" dirty="0"/>
              <a:t>Ponovimo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8E8B93-946D-47E2-8D38-592891109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9" y="1789472"/>
            <a:ext cx="9144000" cy="460149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sz="2400" cap="none" dirty="0"/>
              <a:t>Ukratko objasni pojam - socijalna topografija.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400" cap="none" dirty="0"/>
              <a:t>Objasni pojam geta.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400" cap="none" dirty="0"/>
              <a:t>Poveži</a:t>
            </a:r>
          </a:p>
          <a:p>
            <a:pPr marL="971550" lvl="1" indent="-514350">
              <a:buFont typeface="+mj-lt"/>
              <a:buAutoNum type="arabicParenR"/>
            </a:pPr>
            <a:r>
              <a:rPr lang="hr-HR" sz="2400" cap="none" dirty="0"/>
              <a:t>Čile		__ </a:t>
            </a:r>
            <a:r>
              <a:rPr lang="hr-HR" sz="2400" cap="none" dirty="0" err="1"/>
              <a:t>favelas</a:t>
            </a:r>
            <a:r>
              <a:rPr lang="hr-HR" sz="2400" cap="none" dirty="0"/>
              <a:t>	</a:t>
            </a:r>
          </a:p>
          <a:p>
            <a:pPr marL="971550" lvl="1" indent="-514350">
              <a:buFont typeface="+mj-lt"/>
              <a:buAutoNum type="arabicParenR"/>
            </a:pPr>
            <a:r>
              <a:rPr lang="hr-HR" sz="2400" cap="none" dirty="0"/>
              <a:t>Indija		__ </a:t>
            </a:r>
            <a:r>
              <a:rPr lang="hr-HR" sz="2400" cap="none" dirty="0" err="1"/>
              <a:t>calampas</a:t>
            </a:r>
            <a:endParaRPr lang="hr-HR" sz="2400" cap="none" dirty="0"/>
          </a:p>
          <a:p>
            <a:pPr marL="971550" lvl="1" indent="-514350">
              <a:buFont typeface="+mj-lt"/>
              <a:buAutoNum type="arabicParenR"/>
            </a:pPr>
            <a:r>
              <a:rPr lang="hr-HR" sz="2400" cap="none" dirty="0"/>
              <a:t>Brazil		__ </a:t>
            </a:r>
            <a:r>
              <a:rPr lang="hr-HR" sz="2400" cap="none" dirty="0" err="1"/>
              <a:t>bustees</a:t>
            </a:r>
            <a:endParaRPr lang="hr-HR" sz="2400" cap="none" dirty="0"/>
          </a:p>
          <a:p>
            <a:pPr marL="0" indent="0">
              <a:buNone/>
            </a:pPr>
            <a:r>
              <a:rPr lang="hr-HR" sz="2400" cap="none" dirty="0"/>
              <a:t>4. Tko je imao utjecaj na topografiju azijskih i afričkih gradova? </a:t>
            </a:r>
          </a:p>
          <a:p>
            <a:pPr marL="0" indent="0">
              <a:buNone/>
            </a:pPr>
            <a:r>
              <a:rPr lang="hr-HR" sz="2400" cap="none" dirty="0"/>
              <a:t>5. Istraži primjer </a:t>
            </a:r>
            <a:r>
              <a:rPr lang="hr-HR" sz="2400" cap="none" dirty="0" err="1"/>
              <a:t>gentrifikacije</a:t>
            </a:r>
            <a:r>
              <a:rPr lang="hr-HR" sz="2400" cap="none" dirty="0"/>
              <a:t> u gradu Dubrovniku.</a:t>
            </a:r>
          </a:p>
          <a:p>
            <a:pPr marL="0" indent="0">
              <a:buNone/>
            </a:pPr>
            <a:endParaRPr lang="hr-HR" sz="2400" cap="none" dirty="0"/>
          </a:p>
          <a:p>
            <a:endParaRPr lang="hr-HR" sz="2400" cap="none" dirty="0"/>
          </a:p>
        </p:txBody>
      </p:sp>
    </p:spTree>
    <p:extLst>
      <p:ext uri="{BB962C8B-B14F-4D97-AF65-F5344CB8AC3E}">
        <p14:creationId xmlns:p14="http://schemas.microsoft.com/office/powerpoint/2010/main" val="41818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3D0F2B-2CA1-4D59-BCD9-9E5AFB7D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99891"/>
            <a:ext cx="9144000" cy="924218"/>
          </a:xfrm>
        </p:spPr>
        <p:txBody>
          <a:bodyPr anchor="ctr">
            <a:normAutofit/>
          </a:bodyPr>
          <a:lstStyle/>
          <a:p>
            <a:pPr algn="ctr"/>
            <a:r>
              <a:rPr lang="hr-HR" dirty="0"/>
              <a:t>Ponovimo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2F439BD-26A9-4772-A255-A63E7963C8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113284"/>
              </p:ext>
            </p:extLst>
          </p:nvPr>
        </p:nvGraphicFramePr>
        <p:xfrm>
          <a:off x="1524000" y="1245773"/>
          <a:ext cx="9144000" cy="4810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73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DBFDC1-4586-4FD9-A63F-BBBFD6D0F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61EF6C-71BA-4923-82FE-3B24AAFFD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6AA9D2-CF36-4900-8B3E-74E1DDF81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D69DF3-A8C2-4F53-925F-E7F4F791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64ECA2-E2C2-4968-AEE5-A52FCF0D6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661B49-43CE-4BAA-BFB9-6E6ED49AA0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91800D-21EB-4AC3-AA59-78B8855F0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929D05-9910-4C08-9457-6E95376FC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17C8E986-BDDB-489A-B926-9BD61FF99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208088"/>
            <a:ext cx="489743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b="1" dirty="0">
                <a:solidFill>
                  <a:srgbClr val="002060"/>
                </a:solidFill>
                <a:latin typeface="Calibri" pitchFamily="34" charset="0"/>
              </a:rPr>
              <a:t>socijalno-prostorna struktura grada ili socijalna   topografija </a:t>
            </a:r>
            <a:r>
              <a:rPr lang="hr-HR" dirty="0">
                <a:latin typeface="Calibri" pitchFamily="34" charset="0"/>
              </a:rPr>
              <a:t>– mozaička struktura različitih socijalnih skupina u gradu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dirty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b="1" dirty="0">
                <a:solidFill>
                  <a:srgbClr val="002060"/>
                </a:solidFill>
                <a:latin typeface="Calibri" pitchFamily="34" charset="0"/>
              </a:rPr>
              <a:t>na socijalnu topografiju utječu mnogobrojni čimbenici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dirty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dirty="0">
                <a:latin typeface="Calibri" pitchFamily="34" charset="0"/>
              </a:rPr>
              <a:t>stupanj postignutog gospodarskog razvoja i intenzitet urbanizacije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dirty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b="1" dirty="0">
                <a:solidFill>
                  <a:srgbClr val="002060"/>
                </a:solidFill>
                <a:latin typeface="Calibri" pitchFamily="34" charset="0"/>
              </a:rPr>
              <a:t>dominacija gospodarskog čimbenika </a:t>
            </a:r>
            <a:r>
              <a:rPr lang="hr-HR" dirty="0">
                <a:latin typeface="Calibri" pitchFamily="34" charset="0"/>
              </a:rPr>
              <a:t>– grupiranje stanovništva u gradskim četvrtima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dirty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b="1" dirty="0">
                <a:solidFill>
                  <a:srgbClr val="002060"/>
                </a:solidFill>
                <a:latin typeface="Calibri" pitchFamily="34" charset="0"/>
              </a:rPr>
              <a:t>podjela stanovništva na tri klase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dirty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b="1" dirty="0">
                <a:solidFill>
                  <a:srgbClr val="002060"/>
                </a:solidFill>
                <a:latin typeface="Calibri" pitchFamily="34" charset="0"/>
              </a:rPr>
              <a:t>socijalna struktura grada postaje sve složenija </a:t>
            </a:r>
            <a:r>
              <a:rPr lang="hr-HR" dirty="0">
                <a:latin typeface="Calibri" pitchFamily="34" charset="0"/>
              </a:rPr>
              <a:t>doseljavanjem stanovništva iz drugih država i kontinenata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D88CFBD3-6B7C-44BB-87F9-028E2BCEF02C}"/>
              </a:ext>
            </a:extLst>
          </p:cNvPr>
          <p:cNvSpPr/>
          <p:nvPr/>
        </p:nvSpPr>
        <p:spPr>
          <a:xfrm>
            <a:off x="7248526" y="3817939"/>
            <a:ext cx="24479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400" i="1" dirty="0">
                <a:latin typeface="+mj-lt"/>
              </a:rPr>
              <a:t>Socijalne komponente grada</a:t>
            </a:r>
            <a:endParaRPr lang="hr-HR" sz="1400" i="1" dirty="0">
              <a:latin typeface="+mj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4490EDA-EDFF-4B56-9E91-AB035A64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023938"/>
            <a:ext cx="28035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A232602-C7A2-44F1-9495-98B673EF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4581526"/>
            <a:ext cx="38925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14C27607-0DF5-4731-AC11-0020449ADBE6}"/>
              </a:ext>
            </a:extLst>
          </p:cNvPr>
          <p:cNvSpPr/>
          <p:nvPr/>
        </p:nvSpPr>
        <p:spPr>
          <a:xfrm>
            <a:off x="7248526" y="5762626"/>
            <a:ext cx="34194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400" i="1" dirty="0">
                <a:latin typeface="+mj-lt"/>
              </a:rPr>
              <a:t>Klasna podjela stanovništva prema ekonomskom statusu</a:t>
            </a:r>
            <a:endParaRPr lang="hr-HR" sz="1400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444B5C4-99A7-4D37-B769-1FA70A0D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477" y="745730"/>
            <a:ext cx="7641468" cy="336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071A68C3-39FB-4EFE-BC79-AEEE1A63A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899385"/>
              </p:ext>
            </p:extLst>
          </p:nvPr>
        </p:nvGraphicFramePr>
        <p:xfrm>
          <a:off x="765478" y="4416274"/>
          <a:ext cx="7641468" cy="1695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2527017D-24EF-4C61-ADD5-6424B54A6614}"/>
              </a:ext>
            </a:extLst>
          </p:cNvPr>
          <p:cNvGraphicFramePr/>
          <p:nvPr/>
        </p:nvGraphicFramePr>
        <p:xfrm>
          <a:off x="8481270" y="745730"/>
          <a:ext cx="3556932" cy="3362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18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7F57C6-490A-48B8-BDC7-480A0484A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5EC09C-3842-47E8-BF35-A379B2785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2ED32F-A7AB-4485-AEA4-C2DDBCB1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90" y="386310"/>
            <a:ext cx="3932830" cy="1345115"/>
          </a:xfrm>
        </p:spPr>
        <p:txBody>
          <a:bodyPr>
            <a:normAutofit/>
          </a:bodyPr>
          <a:lstStyle/>
          <a:p>
            <a:r>
              <a:rPr lang="hr-HR" sz="2900" dirty="0"/>
              <a:t>Utjecaj razvijenosti na socijalnu topografiju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F2262818-E94F-42E7-9BA3-8277B10475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9116" y="1731425"/>
          <a:ext cx="4932726" cy="489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a 5">
            <a:extLst>
              <a:ext uri="{FF2B5EF4-FFF2-40B4-BE49-F238E27FC236}">
                <a16:creationId xmlns:a16="http://schemas.microsoft.com/office/drawing/2014/main" id="{B0C61FCB-7024-4E9D-9875-80729BED72AA}"/>
              </a:ext>
            </a:extLst>
          </p:cNvPr>
          <p:cNvGrpSpPr/>
          <p:nvPr/>
        </p:nvGrpSpPr>
        <p:grpSpPr>
          <a:xfrm>
            <a:off x="5809040" y="2301876"/>
            <a:ext cx="5875762" cy="3234858"/>
            <a:chOff x="5401464" y="1731424"/>
            <a:chExt cx="6035826" cy="3764484"/>
          </a:xfrm>
        </p:grpSpPr>
        <p:pic>
          <p:nvPicPr>
            <p:cNvPr id="4" name="Slika 3" descr="Slika na kojoj se prikazuje nebo, na otvorenom, voda, grad&#10;&#10;Opis je automatski generiran">
              <a:extLst>
                <a:ext uri="{FF2B5EF4-FFF2-40B4-BE49-F238E27FC236}">
                  <a16:creationId xmlns:a16="http://schemas.microsoft.com/office/drawing/2014/main" id="{6A9592AD-242F-42F8-B170-094195E0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1464" y="1731424"/>
              <a:ext cx="6035826" cy="3395152"/>
            </a:xfrm>
            <a:prstGeom prst="rect">
              <a:avLst/>
            </a:prstGeom>
          </p:spPr>
        </p:pic>
        <p:sp>
          <p:nvSpPr>
            <p:cNvPr id="7" name="TekstniOkvir 6">
              <a:extLst>
                <a:ext uri="{FF2B5EF4-FFF2-40B4-BE49-F238E27FC236}">
                  <a16:creationId xmlns:a16="http://schemas.microsoft.com/office/drawing/2014/main" id="{54AA15F1-C93E-4E5C-922D-9B4ACA2F5E68}"/>
                </a:ext>
              </a:extLst>
            </p:cNvPr>
            <p:cNvSpPr txBox="1"/>
            <p:nvPr/>
          </p:nvSpPr>
          <p:spPr>
            <a:xfrm>
              <a:off x="7585607" y="5126576"/>
              <a:ext cx="18948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b="0" i="0" dirty="0">
                  <a:solidFill>
                    <a:srgbClr val="212529"/>
                  </a:solidFill>
                  <a:effectLst/>
                  <a:latin typeface="Verdana" panose="020B0604030504040204" pitchFamily="34" charset="0"/>
                </a:rPr>
                <a:t>Auckland CBD</a:t>
              </a:r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26754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A63B37-56E2-47F3-B437-DFA72194C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3D87C6-8487-468A-BF50-947AB2D8F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B14722-8E74-444B-9955-1D3EB75D5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BC77B4-A8ED-4199-8E57-043A544DD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5D3651E-683F-46AD-BBE3-7BB76E9E48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3378D6-5F96-4157-847B-4F11FC3D5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E489221-F0C7-4864-92A4-987F3A55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464" y="1580529"/>
            <a:ext cx="6035826" cy="3696942"/>
          </a:xfrm>
          <a:prstGeom prst="rect">
            <a:avLst/>
          </a:prstGeom>
        </p:spPr>
      </p:pic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80EAA7A5-8B94-40DF-B340-33E0644EC31F}"/>
              </a:ext>
            </a:extLst>
          </p:cNvPr>
          <p:cNvGraphicFramePr/>
          <p:nvPr/>
        </p:nvGraphicFramePr>
        <p:xfrm>
          <a:off x="762001" y="752477"/>
          <a:ext cx="3932830" cy="534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90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79D1F8-2011-4727-984B-3E45BDB46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8AE1B4-02B2-4CBF-83EC-F8F1B5FF7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92CD3F-7D8B-476D-BAC4-1E471B532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niOkvir 26">
            <a:extLst>
              <a:ext uri="{FF2B5EF4-FFF2-40B4-BE49-F238E27FC236}">
                <a16:creationId xmlns:a16="http://schemas.microsoft.com/office/drawing/2014/main" id="{E940417E-0198-4E17-8ED4-BCA8CD244DA2}"/>
              </a:ext>
            </a:extLst>
          </p:cNvPr>
          <p:cNvSpPr txBox="1"/>
          <p:nvPr/>
        </p:nvSpPr>
        <p:spPr>
          <a:xfrm>
            <a:off x="762000" y="2893326"/>
            <a:ext cx="4317551" cy="3202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sz="2000" dirty="0" err="1"/>
              <a:t>Fotografije</a:t>
            </a:r>
            <a:r>
              <a:rPr lang="en-US" sz="2000" dirty="0"/>
              <a:t> </a:t>
            </a:r>
            <a:r>
              <a:rPr lang="en-US" sz="2000" dirty="0" err="1"/>
              <a:t>prikazuju</a:t>
            </a:r>
            <a:r>
              <a:rPr lang="en-US" sz="2000" dirty="0"/>
              <a:t> </a:t>
            </a:r>
            <a:r>
              <a:rPr lang="en-US" sz="2000" dirty="0" err="1"/>
              <a:t>jednu</a:t>
            </a:r>
            <a:r>
              <a:rPr lang="en-US" sz="2000" dirty="0"/>
              <a:t> </a:t>
            </a:r>
            <a:r>
              <a:rPr lang="en-US" sz="2000" dirty="0" err="1"/>
              <a:t>četvrt</a:t>
            </a:r>
            <a:r>
              <a:rPr lang="en-US" sz="2000" dirty="0"/>
              <a:t> New </a:t>
            </a:r>
            <a:r>
              <a:rPr lang="en-US" sz="2000" dirty="0" err="1"/>
              <a:t>Yorka</a:t>
            </a:r>
            <a:r>
              <a:rPr lang="en-US" sz="2000" dirty="0"/>
              <a:t> (1) </a:t>
            </a:r>
            <a:r>
              <a:rPr lang="en-US" sz="2000" dirty="0" err="1"/>
              <a:t>i</a:t>
            </a:r>
            <a:r>
              <a:rPr lang="en-US" sz="2000" dirty="0"/>
              <a:t> Singapura (2).</a:t>
            </a:r>
          </a:p>
          <a:p>
            <a:pPr>
              <a:lnSpc>
                <a:spcPct val="105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sz="2000" dirty="0" err="1"/>
              <a:t>Tko</a:t>
            </a:r>
            <a:r>
              <a:rPr lang="en-US" sz="2000" dirty="0"/>
              <a:t> </a:t>
            </a:r>
            <a:r>
              <a:rPr lang="en-US" sz="2000" dirty="0" err="1"/>
              <a:t>ih</a:t>
            </a:r>
            <a:r>
              <a:rPr lang="en-US" sz="2000" dirty="0"/>
              <a:t> je </a:t>
            </a:r>
            <a:r>
              <a:rPr lang="en-US" sz="2000" dirty="0" err="1"/>
              <a:t>osnovao</a:t>
            </a:r>
            <a:r>
              <a:rPr lang="en-US" sz="2000" dirty="0"/>
              <a:t>? </a:t>
            </a:r>
          </a:p>
        </p:txBody>
      </p:sp>
      <p:pic>
        <p:nvPicPr>
          <p:cNvPr id="4" name="Slika 3" descr="Slika na kojoj se prikazuje tekst, zgrada, na otvorenom, ulica&#10;&#10;Opis je automatski generiran">
            <a:extLst>
              <a:ext uri="{FF2B5EF4-FFF2-40B4-BE49-F238E27FC236}">
                <a16:creationId xmlns:a16="http://schemas.microsoft.com/office/drawing/2014/main" id="{212894C0-16B2-4C5F-A85F-FBF65CE2D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8" r="7490" b="-3"/>
          <a:stretch/>
        </p:blipFill>
        <p:spPr>
          <a:xfrm>
            <a:off x="5841551" y="758953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5" name="Slika 4" descr="Slika na kojoj se prikazuje zgrada, na otvorenom, cesta, hodanje&#10;&#10;Opis je automatski generiran">
            <a:extLst>
              <a:ext uri="{FF2B5EF4-FFF2-40B4-BE49-F238E27FC236}">
                <a16:creationId xmlns:a16="http://schemas.microsoft.com/office/drawing/2014/main" id="{B4BDD88C-5897-4758-ABCB-819A24A0C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2" r="8269" b="-2"/>
          <a:stretch/>
        </p:blipFill>
        <p:spPr>
          <a:xfrm>
            <a:off x="8078561" y="3181350"/>
            <a:ext cx="4113439" cy="2924172"/>
          </a:xfrm>
          <a:prstGeom prst="rect">
            <a:avLst/>
          </a:prstGeom>
        </p:spPr>
      </p:pic>
      <p:graphicFrame>
        <p:nvGraphicFramePr>
          <p:cNvPr id="30" name="Dijagram 29">
            <a:extLst>
              <a:ext uri="{FF2B5EF4-FFF2-40B4-BE49-F238E27FC236}">
                <a16:creationId xmlns:a16="http://schemas.microsoft.com/office/drawing/2014/main" id="{949BCCD9-993C-4506-83BC-2A315F050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8551346"/>
              </p:ext>
            </p:extLst>
          </p:nvPr>
        </p:nvGraphicFramePr>
        <p:xfrm>
          <a:off x="762000" y="1128855"/>
          <a:ext cx="4999437" cy="1438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977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2464C2-9C56-4B62-9BFE-96F982F37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816" y="918672"/>
            <a:ext cx="6017942" cy="3884983"/>
          </a:xfrm>
        </p:spPr>
        <p:txBody>
          <a:bodyPr>
            <a:normAutofit/>
          </a:bodyPr>
          <a:lstStyle/>
          <a:p>
            <a:r>
              <a:rPr lang="hr-HR" cap="none" dirty="0"/>
              <a:t>Kakve su razlike u socioekonomskim obilježjima njujorških četvrti?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295851B-7474-401B-B126-61FE366D5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359" y="918672"/>
            <a:ext cx="5020656" cy="5020656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EC1E4B45-B231-4B9B-AF9E-F4D8FB2FD652}"/>
              </a:ext>
            </a:extLst>
          </p:cNvPr>
          <p:cNvGrpSpPr/>
          <p:nvPr/>
        </p:nvGrpSpPr>
        <p:grpSpPr>
          <a:xfrm>
            <a:off x="522215" y="2159795"/>
            <a:ext cx="5735972" cy="3430439"/>
            <a:chOff x="790663" y="2172720"/>
            <a:chExt cx="5735972" cy="3430439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3BD14274-AF44-4837-99D5-E90502B0F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31157" y="2172720"/>
              <a:ext cx="4109046" cy="2742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0950335D-F62E-41A7-BDD3-44544B791C6D}"/>
                </a:ext>
              </a:extLst>
            </p:cNvPr>
            <p:cNvSpPr txBox="1"/>
            <p:nvPr/>
          </p:nvSpPr>
          <p:spPr>
            <a:xfrm>
              <a:off x="790663" y="5233827"/>
              <a:ext cx="57359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b="0" i="0" dirty="0">
                  <a:solidFill>
                    <a:srgbClr val="212529"/>
                  </a:solidFill>
                  <a:effectLst/>
                  <a:latin typeface="Verdana" panose="020B0604030504040204" pitchFamily="34" charset="0"/>
                </a:rPr>
                <a:t>Most koji dijeli Harlem od Bronxa u New Yorku.</a:t>
              </a:r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7367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1491B8-1D6E-48EC-B7B5-4A689DE7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21"/>
            <a:ext cx="10515600" cy="1185379"/>
          </a:xfrm>
        </p:spPr>
        <p:txBody>
          <a:bodyPr/>
          <a:lstStyle/>
          <a:p>
            <a:r>
              <a:rPr lang="hr-HR" dirty="0" err="1"/>
              <a:t>Gentrifikacija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B1A6BC-01EE-4EAC-9CAD-FC664BCAB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r>
              <a:rPr lang="hr-HR" cap="none" dirty="0"/>
              <a:t>Proces prenamjene društveno isključenih prostora, najčešće radničkih stambenih naselja u središnjim dijelovima grada, u rezidencijska područja za srednje slojeve društva</a:t>
            </a:r>
          </a:p>
          <a:p>
            <a:endParaRPr lang="hr-HR" dirty="0"/>
          </a:p>
        </p:txBody>
      </p:sp>
      <p:pic>
        <p:nvPicPr>
          <p:cNvPr id="5" name="Slika 4" descr="Slika na kojoj se prikazuje tekst, zgrada, na otvorenom, stambena zgrada&#10;&#10;Opis je automatski generiran">
            <a:extLst>
              <a:ext uri="{FF2B5EF4-FFF2-40B4-BE49-F238E27FC236}">
                <a16:creationId xmlns:a16="http://schemas.microsoft.com/office/drawing/2014/main" id="{7321CEF1-CDF5-440E-869F-D9235BE0F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104" y="2643809"/>
            <a:ext cx="8637105" cy="421419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Zumiranja slajda 5">
                <a:extLst>
                  <a:ext uri="{FF2B5EF4-FFF2-40B4-BE49-F238E27FC236}">
                    <a16:creationId xmlns:a16="http://schemas.microsoft.com/office/drawing/2014/main" id="{587053A8-D1E5-4405-87BB-EA4AF97C4D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7795085"/>
                  </p:ext>
                </p:extLst>
              </p:nvPr>
            </p:nvGraphicFramePr>
            <p:xfrm>
              <a:off x="-3057832" y="724610"/>
              <a:ext cx="3048000" cy="1714500"/>
            </p:xfrm>
            <a:graphic>
              <a:graphicData uri="http://schemas.microsoft.com/office/powerpoint/2016/slidezoom">
                <pslz:sldZm>
                  <pslz:sldZmObj sldId="305" cId="3516453862">
                    <pslz:zmPr id="{FDE11023-7013-4B4A-BBB9-9898472A823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Zumiranja slajda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87053A8-D1E5-4405-87BB-EA4AF97C4D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057832" y="72461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6453862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103</TotalTime>
  <Words>562</Words>
  <Application>Microsoft Office PowerPoint</Application>
  <PresentationFormat>Široki zaslon</PresentationFormat>
  <Paragraphs>85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1" baseType="lpstr">
      <vt:lpstr>Arial</vt:lpstr>
      <vt:lpstr>Calibri</vt:lpstr>
      <vt:lpstr>Nunito</vt:lpstr>
      <vt:lpstr>Tw Cen MT</vt:lpstr>
      <vt:lpstr>Verdana</vt:lpstr>
      <vt:lpstr>Wingdings</vt:lpstr>
      <vt:lpstr>Kapljica</vt:lpstr>
      <vt:lpstr>SOCIOEKONOMSKA STRUKTURA GRADA</vt:lpstr>
      <vt:lpstr>Ponovimo</vt:lpstr>
      <vt:lpstr>PowerPoint prezentacija</vt:lpstr>
      <vt:lpstr>PowerPoint prezentacija</vt:lpstr>
      <vt:lpstr>Utjecaj razvijenosti na socijalnu topografiju</vt:lpstr>
      <vt:lpstr>PowerPoint prezentacija</vt:lpstr>
      <vt:lpstr>PowerPoint prezentacija</vt:lpstr>
      <vt:lpstr>PowerPoint prezentacija</vt:lpstr>
      <vt:lpstr>Gentrifikacija</vt:lpstr>
      <vt:lpstr>PowerPoint prezentacija</vt:lpstr>
      <vt:lpstr>PowerPoint prezentacija</vt:lpstr>
      <vt:lpstr>Socijalna topografija grada Dubrovnika</vt:lpstr>
      <vt:lpstr>KONTINENTALNE SPECIFIČNOSTI </vt:lpstr>
      <vt:lpstr>Ponovimo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Ponovimo</dc:title>
  <dc:creator>Ivila Dender</dc:creator>
  <cp:lastModifiedBy>Renata Lujak Grdović</cp:lastModifiedBy>
  <cp:revision>100</cp:revision>
  <dcterms:created xsi:type="dcterms:W3CDTF">2021-05-30T07:27:37Z</dcterms:created>
  <dcterms:modified xsi:type="dcterms:W3CDTF">2026-01-27T09:36:15Z</dcterms:modified>
</cp:coreProperties>
</file>