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2.xml" ContentType="application/vnd.openxmlformats-officedocument.themeOverr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3.xml" ContentType="application/vnd.openxmlformats-officedocument.themeOverrid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4.xml" ContentType="application/vnd.openxmlformats-officedocument.themeOverrid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63" r:id="rId2"/>
    <p:sldId id="664" r:id="rId3"/>
    <p:sldId id="665" r:id="rId4"/>
    <p:sldId id="666" r:id="rId5"/>
    <p:sldId id="667" r:id="rId6"/>
    <p:sldId id="668" r:id="rId7"/>
    <p:sldId id="669" r:id="rId8"/>
    <p:sldId id="670" r:id="rId9"/>
    <p:sldId id="671" r:id="rId10"/>
    <p:sldId id="486" r:id="rId11"/>
    <p:sldId id="589" r:id="rId12"/>
    <p:sldId id="672" r:id="rId13"/>
    <p:sldId id="567" r:id="rId14"/>
    <p:sldId id="568" r:id="rId15"/>
    <p:sldId id="599" r:id="rId16"/>
    <p:sldId id="649" r:id="rId17"/>
    <p:sldId id="591" r:id="rId18"/>
    <p:sldId id="505" r:id="rId19"/>
    <p:sldId id="569" r:id="rId20"/>
    <p:sldId id="648" r:id="rId21"/>
    <p:sldId id="602" r:id="rId22"/>
    <p:sldId id="651" r:id="rId23"/>
    <p:sldId id="606" r:id="rId24"/>
    <p:sldId id="607" r:id="rId25"/>
    <p:sldId id="650" r:id="rId26"/>
    <p:sldId id="608" r:id="rId27"/>
    <p:sldId id="659" r:id="rId28"/>
    <p:sldId id="660" r:id="rId29"/>
    <p:sldId id="661" r:id="rId30"/>
    <p:sldId id="662" r:id="rId31"/>
    <p:sldId id="652" r:id="rId32"/>
    <p:sldId id="653" r:id="rId33"/>
    <p:sldId id="654" r:id="rId34"/>
    <p:sldId id="655" r:id="rId35"/>
    <p:sldId id="656" r:id="rId36"/>
    <p:sldId id="657" r:id="rId37"/>
    <p:sldId id="658" r:id="rId38"/>
    <p:sldId id="675" r:id="rId39"/>
    <p:sldId id="676" r:id="rId40"/>
    <p:sldId id="677" r:id="rId41"/>
    <p:sldId id="678" r:id="rId42"/>
    <p:sldId id="638" r:id="rId43"/>
    <p:sldId id="639" r:id="rId44"/>
    <p:sldId id="674" r:id="rId45"/>
    <p:sldId id="640" r:id="rId46"/>
    <p:sldId id="641" r:id="rId47"/>
    <p:sldId id="679" r:id="rId48"/>
    <p:sldId id="386" r:id="rId49"/>
  </p:sldIdLst>
  <p:sldSz cx="12192000" cy="6858000"/>
  <p:notesSz cx="6797675" cy="987266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A" initials="J" lastIdx="2" clrIdx="0">
    <p:extLst>
      <p:ext uri="{19B8F6BF-5375-455C-9EA6-DF929625EA0E}">
        <p15:presenceInfo xmlns:p15="http://schemas.microsoft.com/office/powerpoint/2012/main" userId="1c8526b27a6a865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474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72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grafovi%20za%20izvjesce%20quan2%20SS%203%20razre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grafovi%20za%20izvjesce%20quan2%20SS%203%20razred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grafovi%20za%20izvjesce%20quan2%20SS%203%20razre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grafovi%20za%20izvjesce%20quan2%20SS%203%20razred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grafovi%20za%20izvjesce%20quan2%20SS%203%20razred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User\Downloads\grafovi%20za%20izvjesce%20quan2%20SS%203%20razred.xlsx" TargetMode="External"/><Relationship Id="rId1" Type="http://schemas.openxmlformats.org/officeDocument/2006/relationships/themeOverride" Target="../theme/themeOverride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C:\Users\User\Downloads\grafovi%20za%20izvjesce%20quan2%20SS%203%20razred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C:\Users\User\Downloads\grafovi%20za%20izvjesce%20quan2%20SS%203%20razred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User\Downloads\grafovi%20za%20izvjesce%20quan2%20SS%203%20razred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grafovi%20za%20izvjesce%20quan2%20SS%203%20razred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pPr>
            <a:r>
              <a:rPr lang="hr-HR" sz="1400"/>
              <a:t>UTJECAJ PANDEMIJE COVID-19 NA ŽIVOT UČENIKA</a:t>
            </a:r>
          </a:p>
          <a:p>
            <a:pPr>
              <a:defRPr sz="1400"/>
            </a:pPr>
            <a:r>
              <a:rPr lang="hr-HR" sz="1400"/>
              <a:t>USPOREDBA</a:t>
            </a:r>
            <a:r>
              <a:rPr lang="hr-HR" sz="1400" baseline="0"/>
              <a:t> SA SVIM ŠKOLAMA</a:t>
            </a:r>
            <a:r>
              <a:rPr lang="hr-HR" sz="1400"/>
              <a:t> ŠK. GOD. 21./22.</a:t>
            </a:r>
            <a:endParaRPr lang="en-GB" sz="1400"/>
          </a:p>
        </c:rich>
      </c:tx>
      <c:layout>
        <c:manualLayout>
          <c:xMode val="edge"/>
          <c:yMode val="edge"/>
          <c:x val="0.31992600743947858"/>
          <c:y val="2.92051465928390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0.16016669358289076"/>
          <c:y val="0.20417557727463051"/>
          <c:w val="0.77998711172694557"/>
          <c:h val="0.6839103070593685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'A - utjecaj pandemije'!$B$4</c:f>
              <c:strCache>
                <c:ptCount val="1"/>
                <c:pt idx="0">
                  <c:v>GIMNAZIJA DUBROVNIK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 - utjecaj pandemije'!$A$5:$A$9</c:f>
              <c:strCache>
                <c:ptCount val="5"/>
                <c:pt idx="0">
                  <c:v>Izrazito negativno</c:v>
                </c:pt>
                <c:pt idx="1">
                  <c:v>Negativno</c:v>
                </c:pt>
                <c:pt idx="2">
                  <c:v>Ni negativno ni pozitivno</c:v>
                </c:pt>
                <c:pt idx="3">
                  <c:v>Pozitivno </c:v>
                </c:pt>
                <c:pt idx="4">
                  <c:v>Izrazito pozitivno</c:v>
                </c:pt>
              </c:strCache>
            </c:strRef>
          </c:cat>
          <c:val>
            <c:numRef>
              <c:f>'A - utjecaj pandemije'!$B$5:$B$9</c:f>
              <c:numCache>
                <c:formatCode>General</c:formatCode>
                <c:ptCount val="5"/>
                <c:pt idx="0">
                  <c:v>3.6</c:v>
                </c:pt>
                <c:pt idx="1">
                  <c:v>47</c:v>
                </c:pt>
                <c:pt idx="2">
                  <c:v>39.799999999999997</c:v>
                </c:pt>
                <c:pt idx="3">
                  <c:v>7.2</c:v>
                </c:pt>
                <c:pt idx="4">
                  <c:v>2.4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9AF-4C4E-AF82-69C959E9FFB4}"/>
            </c:ext>
          </c:extLst>
        </c:ser>
        <c:ser>
          <c:idx val="1"/>
          <c:order val="1"/>
          <c:tx>
            <c:strRef>
              <c:f>'A - utjecaj pandemije'!$C$4</c:f>
              <c:strCache>
                <c:ptCount val="1"/>
                <c:pt idx="0">
                  <c:v>SVE ŠKOLE</c:v>
                </c:pt>
              </c:strCache>
            </c:strRef>
          </c:tx>
          <c:spPr>
            <a:solidFill>
              <a:srgbClr val="FF505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 - utjecaj pandemije'!$A$5:$A$9</c:f>
              <c:strCache>
                <c:ptCount val="5"/>
                <c:pt idx="0">
                  <c:v>Izrazito negativno</c:v>
                </c:pt>
                <c:pt idx="1">
                  <c:v>Negativno</c:v>
                </c:pt>
                <c:pt idx="2">
                  <c:v>Ni negativno ni pozitivno</c:v>
                </c:pt>
                <c:pt idx="3">
                  <c:v>Pozitivno </c:v>
                </c:pt>
                <c:pt idx="4">
                  <c:v>Izrazito pozitivno</c:v>
                </c:pt>
              </c:strCache>
            </c:strRef>
          </c:cat>
          <c:val>
            <c:numRef>
              <c:f>'A - utjecaj pandemije'!$C$5:$C$9</c:f>
              <c:numCache>
                <c:formatCode>0.0</c:formatCode>
                <c:ptCount val="5"/>
                <c:pt idx="0">
                  <c:v>9.9</c:v>
                </c:pt>
                <c:pt idx="1">
                  <c:v>32.799999999999997</c:v>
                </c:pt>
                <c:pt idx="2">
                  <c:v>48.9</c:v>
                </c:pt>
                <c:pt idx="3">
                  <c:v>6.1</c:v>
                </c:pt>
                <c:pt idx="4">
                  <c:v>2.2999999999999998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9AF-4C4E-AF82-69C959E9FFB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9"/>
        <c:axId val="144986800"/>
        <c:axId val="144986240"/>
      </c:barChart>
      <c:valAx>
        <c:axId val="144986240"/>
        <c:scaling>
          <c:orientation val="minMax"/>
          <c:max val="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pPr>
            <a:endParaRPr lang="sr-Latn-RS"/>
          </a:p>
        </c:txPr>
        <c:crossAx val="144986800"/>
        <c:crosses val="autoZero"/>
        <c:crossBetween val="between"/>
      </c:valAx>
      <c:catAx>
        <c:axId val="1449868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pPr>
            <a:endParaRPr lang="sr-Latn-RS"/>
          </a:p>
        </c:txPr>
        <c:crossAx val="14498624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5083846477953144"/>
          <c:y val="0.15786810702039547"/>
          <c:w val="0.76224949188251168"/>
          <c:h val="3.98907237762594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latin typeface="Cambria" panose="02040503050406030204" pitchFamily="18" charset="0"/>
        </a:defRPr>
      </a:pPr>
      <a:endParaRPr lang="sr-Latn-R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r>
              <a:rPr lang="hr-HR" sz="1400"/>
              <a:t>KAKO TVOJE KORIŠTENJE</a:t>
            </a:r>
            <a:r>
              <a:rPr lang="hr-HR" sz="1400" baseline="0"/>
              <a:t> DIGITALNIH TEHNOLOGIJA UTJEČE NA...:</a:t>
            </a:r>
            <a:endParaRPr lang="hr-HR" sz="1400"/>
          </a:p>
          <a:p>
            <a:pPr>
              <a:defRPr/>
            </a:pPr>
            <a:r>
              <a:rPr lang="hr-HR" sz="1400"/>
              <a:t>USPOREDBA SA SVIM ŠKOLAMA</a:t>
            </a:r>
            <a:r>
              <a:rPr lang="hr-HR" sz="1400" baseline="0"/>
              <a:t> ŠK. GOD. 21./22.</a:t>
            </a:r>
          </a:p>
          <a:p>
            <a:pPr>
              <a:defRPr/>
            </a:pPr>
            <a:r>
              <a:rPr lang="hr-HR" sz="1400" baseline="0"/>
              <a:t>3. RAZRED</a:t>
            </a:r>
            <a:endParaRPr lang="hr-HR" sz="1400"/>
          </a:p>
        </c:rich>
      </c:tx>
      <c:layout>
        <c:manualLayout>
          <c:xMode val="edge"/>
          <c:yMode val="edge"/>
          <c:x val="0.24949522855293882"/>
          <c:y val="1.87775485339209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3.9200881649413009E-2"/>
          <c:y val="0.21901885021031758"/>
          <c:w val="0.93790261810607845"/>
          <c:h val="0.64126003912432294"/>
        </c:manualLayout>
      </c:layout>
      <c:lineChart>
        <c:grouping val="standard"/>
        <c:varyColors val="0"/>
        <c:ser>
          <c:idx val="0"/>
          <c:order val="0"/>
          <c:tx>
            <c:strRef>
              <c:f>'G - stavovi o koristenju DT'!$B$7</c:f>
              <c:strCache>
                <c:ptCount val="1"/>
                <c:pt idx="0">
                  <c:v>NACIONALNI PROSJEK</c:v>
                </c:pt>
              </c:strCache>
            </c:strRef>
          </c:tx>
          <c:spPr>
            <a:ln w="28575" cap="rnd">
              <a:solidFill>
                <a:srgbClr val="FF5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5050"/>
              </a:solidFill>
              <a:ln w="9525">
                <a:solidFill>
                  <a:srgbClr val="FF505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1780020890837632E-2"/>
                  <c:y val="4.21523875076583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F7E2-4EFF-BCA8-0573F9ED53D8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9105218612959189E-2"/>
                  <c:y val="-6.83166425886286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7E2-4EFF-BCA8-0573F9ED53D8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1020576074483346E-2"/>
                  <c:y val="3.97508868533912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7E2-4EFF-BCA8-0573F9ED53D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sr-Latn-R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 - stavovi o koristenju DT'!$A$8:$A$15</c:f>
              <c:strCache>
                <c:ptCount val="8"/>
                <c:pt idx="0">
                  <c:v>Kvalitetu prijateljskih odnosa</c:v>
                </c:pt>
                <c:pt idx="1">
                  <c:v>Kvalitetu odnosa s članovima obitelji</c:v>
                </c:pt>
                <c:pt idx="2">
                  <c:v>Kvalitetu provođenja slobodnog vremena</c:v>
                </c:pt>
                <c:pt idx="3">
                  <c:v>Tvoju informiranost o trenutnim zbivanjima</c:v>
                </c:pt>
                <c:pt idx="4">
                  <c:v>Tvoje učenje</c:v>
                </c:pt>
                <c:pt idx="5">
                  <c:v>Tvoje fizičko zdravlje</c:v>
                </c:pt>
                <c:pt idx="6">
                  <c:v>Tvoje mentalno zdravlje</c:v>
                </c:pt>
                <c:pt idx="7">
                  <c:v>Kvalitetu tvojeg života</c:v>
                </c:pt>
              </c:strCache>
            </c:strRef>
          </c:cat>
          <c:val>
            <c:numRef>
              <c:f>'G - stavovi o koristenju DT'!$B$8:$B$15</c:f>
              <c:numCache>
                <c:formatCode>General</c:formatCode>
                <c:ptCount val="8"/>
                <c:pt idx="0">
                  <c:v>3.32</c:v>
                </c:pt>
                <c:pt idx="1">
                  <c:v>2.99</c:v>
                </c:pt>
                <c:pt idx="2">
                  <c:v>2.85</c:v>
                </c:pt>
                <c:pt idx="3">
                  <c:v>3.7</c:v>
                </c:pt>
                <c:pt idx="4">
                  <c:v>2.68</c:v>
                </c:pt>
                <c:pt idx="5">
                  <c:v>2.85</c:v>
                </c:pt>
                <c:pt idx="6">
                  <c:v>2.89</c:v>
                </c:pt>
                <c:pt idx="7">
                  <c:v>2.99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F7E2-4EFF-BCA8-0573F9ED53D8}"/>
            </c:ext>
          </c:extLst>
        </c:ser>
        <c:ser>
          <c:idx val="1"/>
          <c:order val="1"/>
          <c:tx>
            <c:strRef>
              <c:f>'G - stavovi o koristenju DT'!$C$7</c:f>
              <c:strCache>
                <c:ptCount val="1"/>
                <c:pt idx="0">
                  <c:v>GIMNAZIJA DUBROVNIK</c:v>
                </c:pt>
              </c:strCache>
            </c:strRef>
          </c:tx>
          <c:spPr>
            <a:ln w="28575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75000"/>
                </a:schemeClr>
              </a:solidFill>
              <a:ln w="9525">
                <a:solidFill>
                  <a:schemeClr val="accent5">
                    <a:lumMod val="75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3117422029776883E-2"/>
                  <c:y val="-4.21521984131186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F7E2-4EFF-BCA8-0573F9ED53D8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5093015196141485E-2"/>
                  <c:y val="5.15063271032984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F7E2-4EFF-BCA8-0573F9ED53D8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5093015196141509E-2"/>
                  <c:y val="-4.45536990673857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F7E2-4EFF-BCA8-0573F9ED53D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sr-Latn-R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 - stavovi o koristenju DT'!$A$8:$A$15</c:f>
              <c:strCache>
                <c:ptCount val="8"/>
                <c:pt idx="0">
                  <c:v>Kvalitetu prijateljskih odnosa</c:v>
                </c:pt>
                <c:pt idx="1">
                  <c:v>Kvalitetu odnosa s članovima obitelji</c:v>
                </c:pt>
                <c:pt idx="2">
                  <c:v>Kvalitetu provođenja slobodnog vremena</c:v>
                </c:pt>
                <c:pt idx="3">
                  <c:v>Tvoju informiranost o trenutnim zbivanjima</c:v>
                </c:pt>
                <c:pt idx="4">
                  <c:v>Tvoje učenje</c:v>
                </c:pt>
                <c:pt idx="5">
                  <c:v>Tvoje fizičko zdravlje</c:v>
                </c:pt>
                <c:pt idx="6">
                  <c:v>Tvoje mentalno zdravlje</c:v>
                </c:pt>
                <c:pt idx="7">
                  <c:v>Kvalitetu tvojeg života</c:v>
                </c:pt>
              </c:strCache>
            </c:strRef>
          </c:cat>
          <c:val>
            <c:numRef>
              <c:f>'G - stavovi o koristenju DT'!$C$8:$C$15</c:f>
              <c:numCache>
                <c:formatCode>General</c:formatCode>
                <c:ptCount val="8"/>
                <c:pt idx="0">
                  <c:v>3.42</c:v>
                </c:pt>
                <c:pt idx="1">
                  <c:v>2.91</c:v>
                </c:pt>
                <c:pt idx="2">
                  <c:v>2.65</c:v>
                </c:pt>
                <c:pt idx="3">
                  <c:v>4.07</c:v>
                </c:pt>
                <c:pt idx="4">
                  <c:v>2.52</c:v>
                </c:pt>
                <c:pt idx="5">
                  <c:v>2.59</c:v>
                </c:pt>
                <c:pt idx="6">
                  <c:v>2.75</c:v>
                </c:pt>
                <c:pt idx="7">
                  <c:v>2.88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F7E2-4EFF-BCA8-0573F9ED53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4361104"/>
        <c:axId val="204361664"/>
      </c:lineChart>
      <c:catAx>
        <c:axId val="204361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sr-Latn-RS"/>
          </a:p>
        </c:txPr>
        <c:crossAx val="204361664"/>
        <c:crosses val="autoZero"/>
        <c:auto val="1"/>
        <c:lblAlgn val="ctr"/>
        <c:lblOffset val="100"/>
        <c:noMultiLvlLbl val="0"/>
      </c:catAx>
      <c:valAx>
        <c:axId val="204361664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sr-Latn-RS"/>
          </a:p>
        </c:txPr>
        <c:crossAx val="20436110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170504112824424"/>
          <c:y val="0.1614890060434615"/>
          <c:w val="0.62608212338020452"/>
          <c:h val="4.506671255360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mbria" panose="02040503050406030204" pitchFamily="18" charset="0"/>
          <a:ea typeface="Cambria" panose="02040503050406030204" pitchFamily="18" charset="0"/>
        </a:defRPr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pPr>
            <a:r>
              <a:rPr lang="hr-HR" sz="1400"/>
              <a:t>UTJECAJ PANDEMIJE COVID-19 NA ŽIVOT UČENIKA</a:t>
            </a:r>
          </a:p>
          <a:p>
            <a:pPr>
              <a:defRPr sz="1400"/>
            </a:pPr>
            <a:r>
              <a:rPr lang="hr-HR" sz="1400"/>
              <a:t>USPOREDBA</a:t>
            </a:r>
            <a:r>
              <a:rPr lang="hr-HR" sz="1400" baseline="0"/>
              <a:t> ŠK. GOD. 20./21. I 21./22.</a:t>
            </a:r>
            <a:endParaRPr lang="en-GB" sz="1400"/>
          </a:p>
        </c:rich>
      </c:tx>
      <c:layout>
        <c:manualLayout>
          <c:xMode val="edge"/>
          <c:yMode val="edge"/>
          <c:x val="0.29355911804982232"/>
          <c:y val="1.47050659740850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0.16016669358289076"/>
          <c:y val="0.20417557727463051"/>
          <c:w val="0.77998711172694557"/>
          <c:h val="0.6839103070593685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'A - utjecaj pandemije'!$B$25</c:f>
              <c:strCache>
                <c:ptCount val="1"/>
                <c:pt idx="0">
                  <c:v>2021./2022.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19050">
              <a:solidFill>
                <a:schemeClr val="accent5">
                  <a:lumMod val="60000"/>
                  <a:lumOff val="4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 - utjecaj pandemije'!$A$26:$A$30</c:f>
              <c:strCache>
                <c:ptCount val="5"/>
                <c:pt idx="0">
                  <c:v>Izrazito negativno</c:v>
                </c:pt>
                <c:pt idx="1">
                  <c:v>Negativno</c:v>
                </c:pt>
                <c:pt idx="2">
                  <c:v>Ni negativno ni pozitivno</c:v>
                </c:pt>
                <c:pt idx="3">
                  <c:v>Pozitivno </c:v>
                </c:pt>
                <c:pt idx="4">
                  <c:v>Izrazito pozitivno</c:v>
                </c:pt>
              </c:strCache>
            </c:strRef>
          </c:cat>
          <c:val>
            <c:numRef>
              <c:f>'A - utjecaj pandemije'!$B$26:$B$30</c:f>
              <c:numCache>
                <c:formatCode>General</c:formatCode>
                <c:ptCount val="5"/>
                <c:pt idx="0">
                  <c:v>3.6</c:v>
                </c:pt>
                <c:pt idx="1">
                  <c:v>47</c:v>
                </c:pt>
                <c:pt idx="2">
                  <c:v>39.799999999999997</c:v>
                </c:pt>
                <c:pt idx="3">
                  <c:v>7.2</c:v>
                </c:pt>
                <c:pt idx="4">
                  <c:v>2.4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BA5-47E2-96A1-C1EA78887585}"/>
            </c:ext>
          </c:extLst>
        </c:ser>
        <c:ser>
          <c:idx val="1"/>
          <c:order val="1"/>
          <c:tx>
            <c:strRef>
              <c:f>'A - utjecaj pandemije'!$C$25</c:f>
              <c:strCache>
                <c:ptCount val="1"/>
                <c:pt idx="0">
                  <c:v>2020./2021.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20000"/>
                  <a:lumOff val="8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 - utjecaj pandemije'!$A$26:$A$30</c:f>
              <c:strCache>
                <c:ptCount val="5"/>
                <c:pt idx="0">
                  <c:v>Izrazito negativno</c:v>
                </c:pt>
                <c:pt idx="1">
                  <c:v>Negativno</c:v>
                </c:pt>
                <c:pt idx="2">
                  <c:v>Ni negativno ni pozitivno</c:v>
                </c:pt>
                <c:pt idx="3">
                  <c:v>Pozitivno </c:v>
                </c:pt>
                <c:pt idx="4">
                  <c:v>Izrazito pozitivno</c:v>
                </c:pt>
              </c:strCache>
            </c:strRef>
          </c:cat>
          <c:val>
            <c:numRef>
              <c:f>'A - utjecaj pandemije'!$C$26:$C$30</c:f>
              <c:numCache>
                <c:formatCode>###0.0</c:formatCode>
                <c:ptCount val="5"/>
                <c:pt idx="0">
                  <c:v>9.5652173913043477</c:v>
                </c:pt>
                <c:pt idx="1">
                  <c:v>44.347826086956523</c:v>
                </c:pt>
                <c:pt idx="2">
                  <c:v>37.391304347826086</c:v>
                </c:pt>
                <c:pt idx="3">
                  <c:v>8.695652173913043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BA5-47E2-96A1-C1EA7888758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9"/>
        <c:axId val="144702912"/>
        <c:axId val="144701232"/>
      </c:barChart>
      <c:valAx>
        <c:axId val="144701232"/>
        <c:scaling>
          <c:orientation val="minMax"/>
          <c:max val="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pPr>
            <a:endParaRPr lang="sr-Latn-RS"/>
          </a:p>
        </c:txPr>
        <c:crossAx val="144702912"/>
        <c:crosses val="autoZero"/>
        <c:crossBetween val="between"/>
      </c:valAx>
      <c:catAx>
        <c:axId val="1447029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pPr>
            <a:endParaRPr lang="sr-Latn-RS"/>
          </a:p>
        </c:txPr>
        <c:crossAx val="1447012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4887477481132722"/>
          <c:y val="0.14130588549312692"/>
          <c:w val="0.76224949188251168"/>
          <c:h val="3.98907237762594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latin typeface="Cambria" panose="02040503050406030204" pitchFamily="18" charset="0"/>
        </a:defRPr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r>
              <a:rPr lang="hr-HR" sz="1400"/>
              <a:t>UTJECAJ PANDEMIJE COVID-19 NA POJEDINE ASPEKTE ŽIVOTA</a:t>
            </a:r>
          </a:p>
          <a:p>
            <a:pPr>
              <a:defRPr/>
            </a:pPr>
            <a:r>
              <a:rPr lang="hr-HR" sz="1400" b="0" i="0" u="none" strike="noStrike" baseline="0">
                <a:effectLst/>
              </a:rPr>
              <a:t>USPOREDBA SA SVIM ŠKOLAMA ŠK. GOD. 21./22.</a:t>
            </a:r>
            <a:endParaRPr lang="hr-HR" sz="1400"/>
          </a:p>
        </c:rich>
      </c:tx>
      <c:layout>
        <c:manualLayout>
          <c:xMode val="edge"/>
          <c:yMode val="edge"/>
          <c:x val="0.2310772998768329"/>
          <c:y val="1.99750312109862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2.7384641989678337E-2"/>
          <c:y val="0.20333633459028608"/>
          <c:w val="0.94952733754560936"/>
          <c:h val="0.65694257061891748"/>
        </c:manualLayout>
      </c:layout>
      <c:lineChart>
        <c:grouping val="standard"/>
        <c:varyColors val="0"/>
        <c:ser>
          <c:idx val="0"/>
          <c:order val="0"/>
          <c:tx>
            <c:strRef>
              <c:f>'B - utjecaj pandemije aspekti'!$B$5</c:f>
              <c:strCache>
                <c:ptCount val="1"/>
                <c:pt idx="0">
                  <c:v>NACIONALNI PROSJEK</c:v>
                </c:pt>
              </c:strCache>
            </c:strRef>
          </c:tx>
          <c:spPr>
            <a:ln w="28575" cap="rnd">
              <a:solidFill>
                <a:srgbClr val="FF5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5050"/>
              </a:solidFill>
              <a:ln w="9525">
                <a:solidFill>
                  <a:srgbClr val="FF505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4281609195402312E-2"/>
                  <c:y val="3.11304313990336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68DE-4DF5-9D2B-38E7A2852523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4281609195402298E-2"/>
                  <c:y val="2.86840396438746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8DE-4DF5-9D2B-38E7A2852523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5660919540229936E-2"/>
                  <c:y val="-6.91716305624833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68DE-4DF5-9D2B-38E7A2852523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2844827586206897E-2"/>
                  <c:y val="-4.96004965212117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8DE-4DF5-9D2B-38E7A2852523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2.5718390804597702E-2"/>
                  <c:y val="-4.715410476605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68DE-4DF5-9D2B-38E7A2852523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2.5718390804597702E-2"/>
                  <c:y val="-3.98149295005758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68DE-4DF5-9D2B-38E7A285252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sr-Latn-R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 - utjecaj pandemije aspekti'!$A$6:$A$13</c:f>
              <c:strCache>
                <c:ptCount val="8"/>
                <c:pt idx="0">
                  <c:v>Odnosi sa članovima obitelji</c:v>
                </c:pt>
                <c:pt idx="1">
                  <c:v>Odnosi s bliskim prijateljima</c:v>
                </c:pt>
                <c:pt idx="2">
                  <c:v>Bavljenje izvanškolskim aktivnostima i hobijima</c:v>
                </c:pt>
                <c:pt idx="3">
                  <c:v>Bavljenje tjelesnim aktivnostima i sportom</c:v>
                </c:pt>
                <c:pt idx="4">
                  <c:v>Fizičko zdravlje</c:v>
                </c:pt>
                <c:pt idx="5">
                  <c:v>Psihičko zdravlje</c:v>
                </c:pt>
                <c:pt idx="6">
                  <c:v>Planovi vezani uz nastavak obrazovanja</c:v>
                </c:pt>
                <c:pt idx="7">
                  <c:v>Planovi vezani uz zapošljavanje</c:v>
                </c:pt>
              </c:strCache>
            </c:strRef>
          </c:cat>
          <c:val>
            <c:numRef>
              <c:f>'B - utjecaj pandemije aspekti'!$B$6:$B$13</c:f>
              <c:numCache>
                <c:formatCode>0.00</c:formatCode>
                <c:ptCount val="8"/>
                <c:pt idx="0" formatCode="General">
                  <c:v>3.37</c:v>
                </c:pt>
                <c:pt idx="1">
                  <c:v>3.38</c:v>
                </c:pt>
                <c:pt idx="2">
                  <c:v>2.9</c:v>
                </c:pt>
                <c:pt idx="3" formatCode="General">
                  <c:v>2.99</c:v>
                </c:pt>
                <c:pt idx="4" formatCode="General">
                  <c:v>3.16</c:v>
                </c:pt>
                <c:pt idx="5" formatCode="General">
                  <c:v>2.87</c:v>
                </c:pt>
                <c:pt idx="6" formatCode="General">
                  <c:v>3.08</c:v>
                </c:pt>
                <c:pt idx="7" formatCode="General">
                  <c:v>3.13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68DE-4DF5-9D2B-38E7A2852523}"/>
            </c:ext>
          </c:extLst>
        </c:ser>
        <c:ser>
          <c:idx val="1"/>
          <c:order val="1"/>
          <c:tx>
            <c:strRef>
              <c:f>'B - utjecaj pandemije aspekti'!$C$5</c:f>
              <c:strCache>
                <c:ptCount val="1"/>
                <c:pt idx="0">
                  <c:v>GIMNAZIJA DUBROVNIK</c:v>
                </c:pt>
              </c:strCache>
            </c:strRef>
          </c:tx>
          <c:spPr>
            <a:ln w="28575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75000"/>
                </a:schemeClr>
              </a:solidFill>
              <a:ln w="9525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4281609195402312E-2"/>
                  <c:y val="-3.60230222800795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68DE-4DF5-9D2B-38E7A2852523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4281609195402298E-2"/>
                  <c:y val="-3.60230222800794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68DE-4DF5-9D2B-38E7A2852523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8591954022988558E-2"/>
                  <c:y val="3.73687303746889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68DE-4DF5-9D2B-38E7A2852523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5718390804597702E-2"/>
                  <c:y val="3.73687303746889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68DE-4DF5-9D2B-38E7A2852523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2.4281609195402405E-2"/>
                  <c:y val="3.73687303746889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68DE-4DF5-9D2B-38E7A2852523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1.9971264367816093E-2"/>
                  <c:y val="2.7583163354053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68DE-4DF5-9D2B-38E7A285252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sr-Latn-R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 - utjecaj pandemije aspekti'!$A$6:$A$13</c:f>
              <c:strCache>
                <c:ptCount val="8"/>
                <c:pt idx="0">
                  <c:v>Odnosi sa članovima obitelji</c:v>
                </c:pt>
                <c:pt idx="1">
                  <c:v>Odnosi s bliskim prijateljima</c:v>
                </c:pt>
                <c:pt idx="2">
                  <c:v>Bavljenje izvanškolskim aktivnostima i hobijima</c:v>
                </c:pt>
                <c:pt idx="3">
                  <c:v>Bavljenje tjelesnim aktivnostima i sportom</c:v>
                </c:pt>
                <c:pt idx="4">
                  <c:v>Fizičko zdravlje</c:v>
                </c:pt>
                <c:pt idx="5">
                  <c:v>Psihičko zdravlje</c:v>
                </c:pt>
                <c:pt idx="6">
                  <c:v>Planovi vezani uz nastavak obrazovanja</c:v>
                </c:pt>
                <c:pt idx="7">
                  <c:v>Planovi vezani uz zapošljavanje</c:v>
                </c:pt>
              </c:strCache>
            </c:strRef>
          </c:cat>
          <c:val>
            <c:numRef>
              <c:f>'B - utjecaj pandemije aspekti'!$C$6:$C$13</c:f>
              <c:numCache>
                <c:formatCode>General</c:formatCode>
                <c:ptCount val="8"/>
                <c:pt idx="0">
                  <c:v>3.45</c:v>
                </c:pt>
                <c:pt idx="1">
                  <c:v>3.38</c:v>
                </c:pt>
                <c:pt idx="2">
                  <c:v>2.88</c:v>
                </c:pt>
                <c:pt idx="3">
                  <c:v>2.98</c:v>
                </c:pt>
                <c:pt idx="4">
                  <c:v>3.13</c:v>
                </c:pt>
                <c:pt idx="5">
                  <c:v>2.84</c:v>
                </c:pt>
                <c:pt idx="6">
                  <c:v>2.89</c:v>
                </c:pt>
                <c:pt idx="7">
                  <c:v>2.9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D-68DE-4DF5-9D2B-38E7A28525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3275312"/>
        <c:axId val="203275872"/>
      </c:lineChart>
      <c:catAx>
        <c:axId val="203275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sr-Latn-RS"/>
          </a:p>
        </c:txPr>
        <c:crossAx val="203275872"/>
        <c:crosses val="autoZero"/>
        <c:auto val="1"/>
        <c:lblAlgn val="ctr"/>
        <c:lblOffset val="100"/>
        <c:noMultiLvlLbl val="0"/>
      </c:catAx>
      <c:valAx>
        <c:axId val="203275872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sr-Latn-RS"/>
          </a:p>
        </c:txPr>
        <c:crossAx val="20327531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mbria" panose="02040503050406030204" pitchFamily="18" charset="0"/>
          <a:ea typeface="Cambria" panose="02040503050406030204" pitchFamily="18" charset="0"/>
        </a:defRPr>
      </a:pPr>
      <a:endParaRPr lang="sr-Latn-R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r>
              <a:rPr lang="hr-HR" sz="1400"/>
              <a:t>UTJECAJ PANDEMIJE COVID-19 NA POJEDINE ASPEKTE ŽIVOTA </a:t>
            </a:r>
          </a:p>
          <a:p>
            <a:pPr>
              <a:defRPr/>
            </a:pPr>
            <a:r>
              <a:rPr lang="hr-HR" sz="1400"/>
              <a:t>USPOREDBA ŠK. GOD. 20./21. I 21./22.</a:t>
            </a:r>
          </a:p>
          <a:p>
            <a:pPr>
              <a:defRPr/>
            </a:pPr>
            <a:endParaRPr lang="hr-HR" sz="1400"/>
          </a:p>
        </c:rich>
      </c:tx>
      <c:layout>
        <c:manualLayout>
          <c:xMode val="edge"/>
          <c:yMode val="edge"/>
          <c:x val="0.21161292440448767"/>
          <c:y val="1.78593306574838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5.8539434619852844E-2"/>
          <c:y val="0.17931412450665918"/>
          <c:w val="0.89361092436048617"/>
          <c:h val="0.66592592344095647"/>
        </c:manualLayout>
      </c:layout>
      <c:lineChart>
        <c:grouping val="standard"/>
        <c:varyColors val="0"/>
        <c:ser>
          <c:idx val="0"/>
          <c:order val="0"/>
          <c:tx>
            <c:strRef>
              <c:f>'B - utjecaj pandemije aspekti'!$B$30</c:f>
              <c:strCache>
                <c:ptCount val="1"/>
                <c:pt idx="0">
                  <c:v>2020./2021.</c:v>
                </c:pt>
              </c:strCache>
            </c:strRef>
          </c:tx>
          <c:spPr>
            <a:ln w="28575" cap="rnd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20000"/>
                  <a:lumOff val="80000"/>
                </a:schemeClr>
              </a:solidFill>
              <a:ln w="9525">
                <a:solidFill>
                  <a:schemeClr val="accent5">
                    <a:lumMod val="20000"/>
                    <a:lumOff val="8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4.3290038371335852E-3"/>
                  <c:y val="5.99250936329588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093E-4691-A5E5-C1048CF917E7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18753736389689E-2"/>
                  <c:y val="-5.7675535531570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093E-4691-A5E5-C1048CF917E7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041062590262703E-2"/>
                  <c:y val="5.14762395692835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093E-4691-A5E5-C1048CF917E7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8580794159119375E-2"/>
                  <c:y val="4.98197444795624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093E-4691-A5E5-C1048CF917E7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8.6580076742671166E-3"/>
                  <c:y val="5.742821473158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093E-4691-A5E5-C1048CF917E7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2987011511400677E-2"/>
                  <c:y val="6.99126092384519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093E-4691-A5E5-C1048CF917E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 - utjecaj pandemije aspekti'!$A$31:$A$36</c:f>
              <c:strCache>
                <c:ptCount val="6"/>
                <c:pt idx="0">
                  <c:v>Odnosi sa članovima obitelji</c:v>
                </c:pt>
                <c:pt idx="1">
                  <c:v>Odnosi s bliskim prijateljima</c:v>
                </c:pt>
                <c:pt idx="2">
                  <c:v>Bavljenje izvanškolskim aktivnostima i hobijima</c:v>
                </c:pt>
                <c:pt idx="3">
                  <c:v>Bavljenje tjelesnim aktivnostima i sportom</c:v>
                </c:pt>
                <c:pt idx="4">
                  <c:v>Fizičko zdravlje</c:v>
                </c:pt>
                <c:pt idx="5">
                  <c:v>Psihičko zdravlje</c:v>
                </c:pt>
              </c:strCache>
            </c:strRef>
          </c:cat>
          <c:val>
            <c:numRef>
              <c:f>'B - utjecaj pandemije aspekti'!$B$31:$B$36</c:f>
              <c:numCache>
                <c:formatCode>###0.00</c:formatCode>
                <c:ptCount val="6"/>
                <c:pt idx="0">
                  <c:v>3.26</c:v>
                </c:pt>
                <c:pt idx="1">
                  <c:v>3.41</c:v>
                </c:pt>
                <c:pt idx="2">
                  <c:v>2.83</c:v>
                </c:pt>
                <c:pt idx="3">
                  <c:v>2.86</c:v>
                </c:pt>
                <c:pt idx="4">
                  <c:v>3.01</c:v>
                </c:pt>
                <c:pt idx="5">
                  <c:v>2.2799999999999998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093E-4691-A5E5-C1048CF917E7}"/>
            </c:ext>
          </c:extLst>
        </c:ser>
        <c:ser>
          <c:idx val="1"/>
          <c:order val="1"/>
          <c:tx>
            <c:strRef>
              <c:f>'B - utjecaj pandemije aspekti'!$C$30</c:f>
              <c:strCache>
                <c:ptCount val="1"/>
                <c:pt idx="0">
                  <c:v>2021./2022.</c:v>
                </c:pt>
              </c:strCache>
            </c:strRef>
          </c:tx>
          <c:spPr>
            <a:ln w="28575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75000"/>
                </a:schemeClr>
              </a:solidFill>
              <a:ln w="9525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2295081967213115E-2"/>
                  <c:y val="-5.87156076410427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093E-4691-A5E5-C1048CF917E7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0455977163229062E-2"/>
                  <c:y val="5.6388171431279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093E-4691-A5E5-C1048CF917E7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5147412873895821E-2"/>
                  <c:y val="-6.9475487761404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093E-4691-A5E5-C1048CF917E7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8.1967213114754103E-3"/>
                  <c:y val="-6.1859905519684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093E-4691-A5E5-C1048CF917E7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8.1967213114755109E-3"/>
                  <c:y val="-6.11620912927527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093E-4691-A5E5-C1048CF917E7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6393442622950821E-2"/>
                  <c:y val="-9.29663787649842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093E-4691-A5E5-C1048CF917E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 - utjecaj pandemije aspekti'!$A$31:$A$36</c:f>
              <c:strCache>
                <c:ptCount val="6"/>
                <c:pt idx="0">
                  <c:v>Odnosi sa članovima obitelji</c:v>
                </c:pt>
                <c:pt idx="1">
                  <c:v>Odnosi s bliskim prijateljima</c:v>
                </c:pt>
                <c:pt idx="2">
                  <c:v>Bavljenje izvanškolskim aktivnostima i hobijima</c:v>
                </c:pt>
                <c:pt idx="3">
                  <c:v>Bavljenje tjelesnim aktivnostima i sportom</c:v>
                </c:pt>
                <c:pt idx="4">
                  <c:v>Fizičko zdravlje</c:v>
                </c:pt>
                <c:pt idx="5">
                  <c:v>Psihičko zdravlje</c:v>
                </c:pt>
              </c:strCache>
            </c:strRef>
          </c:cat>
          <c:val>
            <c:numRef>
              <c:f>'B - utjecaj pandemije aspekti'!$C$31:$C$36</c:f>
              <c:numCache>
                <c:formatCode>General</c:formatCode>
                <c:ptCount val="6"/>
                <c:pt idx="0">
                  <c:v>3.45</c:v>
                </c:pt>
                <c:pt idx="1">
                  <c:v>3.38</c:v>
                </c:pt>
                <c:pt idx="2">
                  <c:v>2.88</c:v>
                </c:pt>
                <c:pt idx="3">
                  <c:v>2.98</c:v>
                </c:pt>
                <c:pt idx="4">
                  <c:v>3.13</c:v>
                </c:pt>
                <c:pt idx="5">
                  <c:v>2.84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D-093E-4691-A5E5-C1048CF917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3278672"/>
        <c:axId val="203279232"/>
      </c:lineChart>
      <c:catAx>
        <c:axId val="203278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sr-Latn-RS"/>
          </a:p>
        </c:txPr>
        <c:crossAx val="203279232"/>
        <c:crosses val="autoZero"/>
        <c:auto val="1"/>
        <c:lblAlgn val="ctr"/>
        <c:lblOffset val="100"/>
        <c:noMultiLvlLbl val="0"/>
      </c:catAx>
      <c:valAx>
        <c:axId val="203279232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sr-Latn-RS"/>
          </a:p>
        </c:txPr>
        <c:crossAx val="20327867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7316566152623809"/>
          <c:y val="0.12387915209207581"/>
          <c:w val="0.25366857622195726"/>
          <c:h val="4.20802301542053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mbria" panose="02040503050406030204" pitchFamily="18" charset="0"/>
          <a:ea typeface="Cambria" panose="02040503050406030204" pitchFamily="18" charset="0"/>
        </a:defRPr>
      </a:pPr>
      <a:endParaRPr lang="sr-Latn-R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r>
              <a:rPr lang="hr-HR" sz="1400"/>
              <a:t>UTJECAJ PROMJENA U NASTAVI I ORGANIZACIJI ŠKOLE NA ČIMBENIKE</a:t>
            </a:r>
            <a:r>
              <a:rPr lang="hr-HR" sz="1400" baseline="0"/>
              <a:t> U OBRAZOVNOM PROCESU </a:t>
            </a:r>
            <a:r>
              <a:rPr lang="hr-HR" sz="1400" b="0" i="0" u="none" strike="noStrike" baseline="0">
                <a:effectLst/>
              </a:rPr>
              <a:t>USPOREDBA SA SVIM ŠKOLAMA ŠK. GOD. 21./22.</a:t>
            </a:r>
            <a:endParaRPr lang="hr-HR" sz="140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2.4525349194944236E-2"/>
          <c:y val="0.19251024367142594"/>
          <c:w val="0.94208482524491932"/>
          <c:h val="0.65472852432302042"/>
        </c:manualLayout>
      </c:layout>
      <c:lineChart>
        <c:grouping val="standard"/>
        <c:varyColors val="0"/>
        <c:ser>
          <c:idx val="0"/>
          <c:order val="0"/>
          <c:tx>
            <c:strRef>
              <c:f>'C - promjene u nastavi'!$B$4</c:f>
              <c:strCache>
                <c:ptCount val="1"/>
                <c:pt idx="0">
                  <c:v>NACIONALNI PROSJEK</c:v>
                </c:pt>
              </c:strCache>
            </c:strRef>
          </c:tx>
          <c:spPr>
            <a:ln w="28575" cap="rnd">
              <a:solidFill>
                <a:srgbClr val="FF5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5050"/>
              </a:solidFill>
              <a:ln w="9525">
                <a:solidFill>
                  <a:srgbClr val="FF505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1354393689136421E-2"/>
                  <c:y val="-5.38782966594584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2D24-45E9-8AD1-0CFCC984503D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0090820098063282E-2"/>
                  <c:y val="-4.82878005029245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D24-45E9-8AD1-0CFCC984503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1354393689136466E-2"/>
                  <c:y val="-5.108304858119150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2D24-45E9-8AD1-0CFCC984503D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1354393689136421E-2"/>
                  <c:y val="-5.38782966594584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D24-45E9-8AD1-0CFCC984503D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6408688053429111E-2"/>
                  <c:y val="-2.87210639550559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2D24-45E9-8AD1-0CFCC984503D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6300099324843775E-2"/>
                  <c:y val="-5.9468792815992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2D24-45E9-8AD1-0CFCC984503D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1.6300099324843775E-2"/>
                  <c:y val="-4.54925524246576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2D24-45E9-8AD1-0CFCC984503D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2.1354393689136327E-2"/>
                  <c:y val="-5.38782966594585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2D24-45E9-8AD1-0CFCC984503D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2.5145114462355813E-2"/>
                  <c:y val="7.19078668625541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sr-Latn-R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2D24-45E9-8AD1-0CFCC984503D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9"/>
              <c:layout>
                <c:manualLayout>
                  <c:x val="-2.0090820098063261E-2"/>
                  <c:y val="-7.90355293638609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2D24-45E9-8AD1-0CFCC984503D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2.5145114462356091E-2"/>
                  <c:y val="-6.22640408942592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2D24-45E9-8AD1-0CFCC984503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sr-Latn-R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 - promjene u nastavi'!$A$5:$A$15</c:f>
              <c:strCache>
                <c:ptCount val="11"/>
                <c:pt idx="0">
                  <c:v>Sposobnost praćenja nastave</c:v>
                </c:pt>
                <c:pt idx="1">
                  <c:v>Radne navike</c:v>
                </c:pt>
                <c:pt idx="2">
                  <c:v>Razumijevanje školskog gradiva</c:v>
                </c:pt>
                <c:pt idx="3">
                  <c:v>Motivacija za učenje </c:v>
                </c:pt>
                <c:pt idx="4">
                  <c:v>Ocjene</c:v>
                </c:pt>
                <c:pt idx="5">
                  <c:v>Odnos s drugim učenicima iz razreda</c:v>
                </c:pt>
                <c:pt idx="6">
                  <c:v>Odnos s nastavnicima</c:v>
                </c:pt>
                <c:pt idx="7">
                  <c:v>Znanja i vještine iz školskih predmeta</c:v>
                </c:pt>
                <c:pt idx="8">
                  <c:v>Digitalne vještine</c:v>
                </c:pt>
                <c:pt idx="9">
                  <c:v>Pripremljenost za uspješno studiranje</c:v>
                </c:pt>
                <c:pt idx="10">
                  <c:v>Pripremljenost za uspješan ulazak na tržište rada</c:v>
                </c:pt>
              </c:strCache>
            </c:strRef>
          </c:cat>
          <c:val>
            <c:numRef>
              <c:f>'C - promjene u nastavi'!$B$5:$B$15</c:f>
              <c:numCache>
                <c:formatCode>General</c:formatCode>
                <c:ptCount val="11"/>
                <c:pt idx="0">
                  <c:v>2.69</c:v>
                </c:pt>
                <c:pt idx="1">
                  <c:v>2.68</c:v>
                </c:pt>
                <c:pt idx="2">
                  <c:v>2.65</c:v>
                </c:pt>
                <c:pt idx="3">
                  <c:v>2.33</c:v>
                </c:pt>
                <c:pt idx="4">
                  <c:v>3.21</c:v>
                </c:pt>
                <c:pt idx="5">
                  <c:v>3.14</c:v>
                </c:pt>
                <c:pt idx="6">
                  <c:v>3.11</c:v>
                </c:pt>
                <c:pt idx="7">
                  <c:v>2.79</c:v>
                </c:pt>
                <c:pt idx="8">
                  <c:v>3.69</c:v>
                </c:pt>
                <c:pt idx="9">
                  <c:v>2.74</c:v>
                </c:pt>
                <c:pt idx="10">
                  <c:v>2.85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B-2D24-45E9-8AD1-0CFCC984503D}"/>
            </c:ext>
          </c:extLst>
        </c:ser>
        <c:ser>
          <c:idx val="1"/>
          <c:order val="1"/>
          <c:tx>
            <c:strRef>
              <c:f>'C - promjene u nastavi'!$C$4</c:f>
              <c:strCache>
                <c:ptCount val="1"/>
                <c:pt idx="0">
                  <c:v>GIMNAZIJA DUBROVNIK</c:v>
                </c:pt>
              </c:strCache>
            </c:strRef>
          </c:tx>
          <c:spPr>
            <a:ln w="28575" cap="rnd">
              <a:solidFill>
                <a:srgbClr val="5B9BD5">
                  <a:lumMod val="75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5B9BD5">
                  <a:lumMod val="75000"/>
                </a:srgbClr>
              </a:solidFill>
              <a:ln w="9525">
                <a:solidFill>
                  <a:srgbClr val="5B9BD5">
                    <a:lumMod val="75000"/>
                  </a:srgb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1354393689136421E-2"/>
                  <c:y val="3.43117802098637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2D24-45E9-8AD1-0CFCC984503D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1354393689136421E-2"/>
                  <c:y val="3.71070282881305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2D24-45E9-8AD1-0CFCC984503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5145114462355952E-2"/>
                  <c:y val="3.99022763663975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2D24-45E9-8AD1-0CFCC984503D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0732158316020599E-2"/>
                  <c:y val="3.99022763663975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2D24-45E9-8AD1-0CFCC984503D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1354393689136376E-2"/>
                  <c:y val="3.99022763663975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2D24-45E9-8AD1-0CFCC984503D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8205011133874228E-2"/>
                  <c:y val="3.43117802098637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2D24-45E9-8AD1-0CFCC984503D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2.3881540871282837E-2"/>
                  <c:y val="5.9469012914266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2D24-45E9-8AD1-0CFCC984503D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2.1354393689136327E-2"/>
                  <c:y val="3.43117802098637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2D24-45E9-8AD1-0CFCC984503D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2.1354393689136421E-2"/>
                  <c:y val="-6.91123986860133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2D24-45E9-8AD1-0CFCC984503D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2.1354393689136421E-2"/>
                  <c:y val="5.10832686794653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5-2D24-45E9-8AD1-0CFCC984503D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2.6408688053429066E-2"/>
                  <c:y val="5.66737648359992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2D24-45E9-8AD1-0CFCC984503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sr-Latn-R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 - promjene u nastavi'!$A$5:$A$15</c:f>
              <c:strCache>
                <c:ptCount val="11"/>
                <c:pt idx="0">
                  <c:v>Sposobnost praćenja nastave</c:v>
                </c:pt>
                <c:pt idx="1">
                  <c:v>Radne navike</c:v>
                </c:pt>
                <c:pt idx="2">
                  <c:v>Razumijevanje školskog gradiva</c:v>
                </c:pt>
                <c:pt idx="3">
                  <c:v>Motivacija za učenje </c:v>
                </c:pt>
                <c:pt idx="4">
                  <c:v>Ocjene</c:v>
                </c:pt>
                <c:pt idx="5">
                  <c:v>Odnos s drugim učenicima iz razreda</c:v>
                </c:pt>
                <c:pt idx="6">
                  <c:v>Odnos s nastavnicima</c:v>
                </c:pt>
                <c:pt idx="7">
                  <c:v>Znanja i vještine iz školskih predmeta</c:v>
                </c:pt>
                <c:pt idx="8">
                  <c:v>Digitalne vještine</c:v>
                </c:pt>
                <c:pt idx="9">
                  <c:v>Pripremljenost za uspješno studiranje</c:v>
                </c:pt>
                <c:pt idx="10">
                  <c:v>Pripremljenost za uspješan ulazak na tržište rada</c:v>
                </c:pt>
              </c:strCache>
            </c:strRef>
          </c:cat>
          <c:val>
            <c:numRef>
              <c:f>'C - promjene u nastavi'!$C$5:$C$15</c:f>
              <c:numCache>
                <c:formatCode>General</c:formatCode>
                <c:ptCount val="11"/>
                <c:pt idx="0">
                  <c:v>2.46</c:v>
                </c:pt>
                <c:pt idx="1">
                  <c:v>2.23</c:v>
                </c:pt>
                <c:pt idx="2">
                  <c:v>2.61</c:v>
                </c:pt>
                <c:pt idx="3">
                  <c:v>2.0499999999999998</c:v>
                </c:pt>
                <c:pt idx="4">
                  <c:v>2.98</c:v>
                </c:pt>
                <c:pt idx="5">
                  <c:v>2.94</c:v>
                </c:pt>
                <c:pt idx="6">
                  <c:v>2.96</c:v>
                </c:pt>
                <c:pt idx="7">
                  <c:v>2.62</c:v>
                </c:pt>
                <c:pt idx="8">
                  <c:v>3.78</c:v>
                </c:pt>
                <c:pt idx="9">
                  <c:v>2.39</c:v>
                </c:pt>
                <c:pt idx="10">
                  <c:v>2.59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7-2D24-45E9-8AD1-0CFCC98450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3282032"/>
        <c:axId val="203282592"/>
      </c:lineChart>
      <c:catAx>
        <c:axId val="203282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sr-Latn-RS"/>
          </a:p>
        </c:txPr>
        <c:crossAx val="203282592"/>
        <c:crosses val="autoZero"/>
        <c:auto val="1"/>
        <c:lblAlgn val="ctr"/>
        <c:lblOffset val="100"/>
        <c:noMultiLvlLbl val="0"/>
      </c:catAx>
      <c:valAx>
        <c:axId val="203282592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sr-Latn-RS"/>
          </a:p>
        </c:txPr>
        <c:crossAx val="20328203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6262777103623308"/>
          <c:y val="0.12494392821635103"/>
          <c:w val="0.70526829827853199"/>
          <c:h val="5.8461255427183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Cambria" panose="02040503050406030204" pitchFamily="18" charset="0"/>
          <a:ea typeface="Cambria" panose="02040503050406030204" pitchFamily="18" charset="0"/>
        </a:defRPr>
      </a:pPr>
      <a:endParaRPr lang="sr-Latn-R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r>
              <a:rPr lang="hr-HR" sz="1400"/>
              <a:t>UTJECAJ PROMJENA U NASTAVI I ORGANIZACIJI ŠKOLE NA ČIMBENIKE</a:t>
            </a:r>
            <a:r>
              <a:rPr lang="hr-HR" sz="1400" baseline="0"/>
              <a:t> U OBRAZOVNOM PROCESU USPOREDBA ŠK. GOD. 20./21. I 21./22.</a:t>
            </a:r>
          </a:p>
          <a:p>
            <a:pPr>
              <a:defRPr/>
            </a:pPr>
            <a:endParaRPr lang="hr-HR" sz="1400" baseline="0"/>
          </a:p>
        </c:rich>
      </c:tx>
      <c:layout>
        <c:manualLayout>
          <c:xMode val="edge"/>
          <c:yMode val="edge"/>
          <c:x val="0.13638381531607485"/>
          <c:y val="2.02580374162229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4.8576529062747682E-2"/>
          <c:y val="0.21705078067883035"/>
          <c:w val="0.94208482524491932"/>
          <c:h val="0.63538988746420944"/>
        </c:manualLayout>
      </c:layout>
      <c:lineChart>
        <c:grouping val="standard"/>
        <c:varyColors val="0"/>
        <c:ser>
          <c:idx val="0"/>
          <c:order val="0"/>
          <c:tx>
            <c:strRef>
              <c:f>'C - promjene u nastavi'!$B$32</c:f>
              <c:strCache>
                <c:ptCount val="1"/>
                <c:pt idx="0">
                  <c:v>2020./2021.</c:v>
                </c:pt>
              </c:strCache>
            </c:strRef>
          </c:tx>
          <c:spPr>
            <a:ln w="28575" cap="rnd">
              <a:solidFill>
                <a:srgbClr val="4472C4">
                  <a:lumMod val="20000"/>
                  <a:lumOff val="8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472C4">
                  <a:lumMod val="20000"/>
                  <a:lumOff val="80000"/>
                </a:srgbClr>
              </a:solidFill>
              <a:ln w="9525">
                <a:solidFill>
                  <a:srgbClr val="4472C4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8.7801818751959866E-3"/>
                  <c:y val="6.64010624169986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FE6A-4578-A157-3E45863E8489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6402045473703282E-2"/>
                  <c:y val="-6.2425545880643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E6A-4578-A157-3E45863E8489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1288805268109126E-2"/>
                  <c:y val="5.84329349269588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E6A-4578-A157-3E45863E8489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7.525870178739417E-3"/>
                  <c:y val="6.10889774236386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E6A-4578-A157-3E45863E8489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7719665844524215E-2"/>
                  <c:y val="-5.33495662773479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FE6A-4578-A157-3E45863E8489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2.1448155016198525E-2"/>
                  <c:y val="5.03812283373778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FE6A-4578-A157-3E45863E8489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1.8929877249882241E-2"/>
                  <c:y val="5.0214277819609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FE6A-4578-A157-3E45863E8489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2.0232307740230757E-2"/>
                  <c:y val="4.487418587847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FE6A-4578-A157-3E45863E8489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1.6095222427799302E-2"/>
                  <c:y val="-5.0180676386286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FE6A-4578-A157-3E45863E8489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 - promjene u nastavi'!$A$33:$A$41</c:f>
              <c:strCache>
                <c:ptCount val="9"/>
                <c:pt idx="0">
                  <c:v>Sposobnost praćenja nastave</c:v>
                </c:pt>
                <c:pt idx="1">
                  <c:v>Radne navike</c:v>
                </c:pt>
                <c:pt idx="2">
                  <c:v>Razumijevanje školskog gradiva</c:v>
                </c:pt>
                <c:pt idx="3">
                  <c:v>Motivacija za učenje </c:v>
                </c:pt>
                <c:pt idx="4">
                  <c:v>Ocjene</c:v>
                </c:pt>
                <c:pt idx="5">
                  <c:v>Odnos s drugim učenicima iz razreda</c:v>
                </c:pt>
                <c:pt idx="6">
                  <c:v>Odnos s nastavnicima</c:v>
                </c:pt>
                <c:pt idx="7">
                  <c:v>Znanja i vještine iz školskih predmeta</c:v>
                </c:pt>
                <c:pt idx="8">
                  <c:v>Digitalne vještine</c:v>
                </c:pt>
              </c:strCache>
            </c:strRef>
          </c:cat>
          <c:val>
            <c:numRef>
              <c:f>'C - promjene u nastavi'!$B$33:$B$41</c:f>
              <c:numCache>
                <c:formatCode>###0.00</c:formatCode>
                <c:ptCount val="9"/>
                <c:pt idx="0">
                  <c:v>2.27</c:v>
                </c:pt>
                <c:pt idx="1">
                  <c:v>2.35</c:v>
                </c:pt>
                <c:pt idx="2">
                  <c:v>2.5099999999999998</c:v>
                </c:pt>
                <c:pt idx="3">
                  <c:v>1.84</c:v>
                </c:pt>
                <c:pt idx="4">
                  <c:v>3.03</c:v>
                </c:pt>
                <c:pt idx="5">
                  <c:v>2.76</c:v>
                </c:pt>
                <c:pt idx="6">
                  <c:v>2.79</c:v>
                </c:pt>
                <c:pt idx="7">
                  <c:v>2.4</c:v>
                </c:pt>
                <c:pt idx="8">
                  <c:v>3.99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9-FE6A-4578-A157-3E45863E8489}"/>
            </c:ext>
          </c:extLst>
        </c:ser>
        <c:ser>
          <c:idx val="1"/>
          <c:order val="1"/>
          <c:tx>
            <c:strRef>
              <c:f>'C - promjene u nastavi'!$C$32</c:f>
              <c:strCache>
                <c:ptCount val="1"/>
                <c:pt idx="0">
                  <c:v>2021./2022.</c:v>
                </c:pt>
              </c:strCache>
            </c:strRef>
          </c:tx>
          <c:spPr>
            <a:ln w="28575" cap="rnd">
              <a:solidFill>
                <a:srgbClr val="5B9BD5">
                  <a:lumMod val="75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5B9BD5">
                  <a:lumMod val="75000"/>
                </a:srgbClr>
              </a:solidFill>
              <a:ln w="9525">
                <a:solidFill>
                  <a:srgbClr val="5B9BD5">
                    <a:lumMod val="75000"/>
                  </a:srgbClr>
                </a:solidFill>
              </a:ln>
              <a:effectLst/>
            </c:spPr>
          </c:marker>
          <c:dPt>
            <c:idx val="2"/>
            <c:marker>
              <c:symbol val="circle"/>
              <c:size val="5"/>
              <c:spPr>
                <a:solidFill>
                  <a:srgbClr val="5B9BD5">
                    <a:lumMod val="75000"/>
                  </a:srgbClr>
                </a:solidFill>
                <a:ln w="9525">
                  <a:solidFill>
                    <a:srgbClr val="5B9BD5">
                      <a:lumMod val="75000"/>
                    </a:srgbClr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5B9BD5">
                    <a:lumMod val="75000"/>
                  </a:srgbClr>
                </a:solidFill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E6A-4578-A157-3E45863E8489}"/>
              </c:ext>
            </c:extLst>
          </c:dPt>
          <c:dLbls>
            <c:dLbl>
              <c:idx val="0"/>
              <c:layout>
                <c:manualLayout>
                  <c:x val="-1.0034493571652555E-2"/>
                  <c:y val="-6.9057104913678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FE6A-4578-A157-3E45863E8489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6373283923178994E-2"/>
                  <c:y val="5.1662098069269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FE6A-4578-A157-3E45863E8489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7.525870178739417E-3"/>
                  <c:y val="-5.04648074369189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FE6A-4578-A157-3E45863E8489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2543116964565695E-2"/>
                  <c:y val="-7.17131474103585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FE6A-4578-A157-3E45863E8489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3826244606338469E-2"/>
                  <c:y val="5.81710549645483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FE6A-4578-A157-3E45863E8489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2.3899156629731553E-2"/>
                  <c:y val="-6.9029178512580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FE6A-4578-A157-3E45863E8489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2.1428947475536916E-2"/>
                  <c:y val="-6.3772773160104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FE6A-4578-A157-3E45863E8489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1.2543116964565787E-2"/>
                  <c:y val="-9.2961487383798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FE6A-4578-A157-3E45863E8489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1.6373283923178994E-2"/>
                  <c:y val="4.50356418222458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FE6A-4578-A157-3E45863E8489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 - promjene u nastavi'!$A$33:$A$41</c:f>
              <c:strCache>
                <c:ptCount val="9"/>
                <c:pt idx="0">
                  <c:v>Sposobnost praćenja nastave</c:v>
                </c:pt>
                <c:pt idx="1">
                  <c:v>Radne navike</c:v>
                </c:pt>
                <c:pt idx="2">
                  <c:v>Razumijevanje školskog gradiva</c:v>
                </c:pt>
                <c:pt idx="3">
                  <c:v>Motivacija za učenje </c:v>
                </c:pt>
                <c:pt idx="4">
                  <c:v>Ocjene</c:v>
                </c:pt>
                <c:pt idx="5">
                  <c:v>Odnos s drugim učenicima iz razreda</c:v>
                </c:pt>
                <c:pt idx="6">
                  <c:v>Odnos s nastavnicima</c:v>
                </c:pt>
                <c:pt idx="7">
                  <c:v>Znanja i vještine iz školskih predmeta</c:v>
                </c:pt>
                <c:pt idx="8">
                  <c:v>Digitalne vještine</c:v>
                </c:pt>
              </c:strCache>
            </c:strRef>
          </c:cat>
          <c:val>
            <c:numRef>
              <c:f>'C - promjene u nastavi'!$C$33:$C$41</c:f>
              <c:numCache>
                <c:formatCode>General</c:formatCode>
                <c:ptCount val="9"/>
                <c:pt idx="0">
                  <c:v>2.46</c:v>
                </c:pt>
                <c:pt idx="1">
                  <c:v>2.23</c:v>
                </c:pt>
                <c:pt idx="2">
                  <c:v>2.61</c:v>
                </c:pt>
                <c:pt idx="3">
                  <c:v>2.0499999999999998</c:v>
                </c:pt>
                <c:pt idx="4">
                  <c:v>2.98</c:v>
                </c:pt>
                <c:pt idx="5">
                  <c:v>2.94</c:v>
                </c:pt>
                <c:pt idx="6">
                  <c:v>2.96</c:v>
                </c:pt>
                <c:pt idx="7">
                  <c:v>2.62</c:v>
                </c:pt>
                <c:pt idx="8">
                  <c:v>3.78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4-FE6A-4578-A157-3E45863E84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3445488"/>
        <c:axId val="203446048"/>
      </c:lineChart>
      <c:catAx>
        <c:axId val="203445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sr-Latn-RS"/>
          </a:p>
        </c:txPr>
        <c:crossAx val="203446048"/>
        <c:crosses val="autoZero"/>
        <c:auto val="1"/>
        <c:lblAlgn val="ctr"/>
        <c:lblOffset val="100"/>
        <c:noMultiLvlLbl val="0"/>
      </c:catAx>
      <c:valAx>
        <c:axId val="203446048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sr-Latn-RS"/>
          </a:p>
        </c:txPr>
        <c:crossAx val="20344548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6262771839285206"/>
          <c:y val="0.13077794940098775"/>
          <c:w val="0.70526829827853199"/>
          <c:h val="5.8461255427183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mbria" panose="02040503050406030204" pitchFamily="18" charset="0"/>
          <a:ea typeface="Cambria" panose="02040503050406030204" pitchFamily="18" charset="0"/>
        </a:defRPr>
      </a:pPr>
      <a:endParaRPr lang="sr-Latn-R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r>
              <a:rPr lang="hr-HR" sz="1400"/>
              <a:t>TEŠKOĆE</a:t>
            </a:r>
            <a:r>
              <a:rPr lang="hr-HR" sz="1400" baseline="0"/>
              <a:t> PRI ISPUNJAVANJU ŠKOLSKIH OBAVEZA</a:t>
            </a:r>
          </a:p>
          <a:p>
            <a:pPr>
              <a:defRPr/>
            </a:pPr>
            <a:r>
              <a:rPr lang="hr-HR" sz="1400" b="0" i="0" u="none" strike="noStrike" baseline="0">
                <a:effectLst/>
              </a:rPr>
              <a:t>USPOREDBA SA SVIM ŠKOLAMA ŠK. GOD. 21./22.</a:t>
            </a:r>
            <a:endParaRPr lang="hr-HR" sz="1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2.7033972587857374E-2"/>
          <c:y val="0.23510305235749915"/>
          <c:w val="0.94208482524491932"/>
          <c:h val="0.58812112440168718"/>
        </c:manualLayout>
      </c:layout>
      <c:lineChart>
        <c:grouping val="standard"/>
        <c:varyColors val="0"/>
        <c:ser>
          <c:idx val="0"/>
          <c:order val="0"/>
          <c:tx>
            <c:strRef>
              <c:f>'D - teškoće u školi'!$C$4</c:f>
              <c:strCache>
                <c:ptCount val="1"/>
                <c:pt idx="0">
                  <c:v>NACIONALNI PROSJEK</c:v>
                </c:pt>
              </c:strCache>
            </c:strRef>
          </c:tx>
          <c:spPr>
            <a:ln w="28575" cap="rnd">
              <a:solidFill>
                <a:srgbClr val="FF5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5050"/>
              </a:solidFill>
              <a:ln w="9525">
                <a:solidFill>
                  <a:srgbClr val="FF505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1360176382927861E-2"/>
                  <c:y val="-4.95456621381447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6A9-494E-80B6-1D0275D1D8EB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2624092145231287E-2"/>
                  <c:y val="4.82880206011983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6A9-494E-80B6-1D0275D1D8EB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0096260620624438E-2"/>
                  <c:y val="2.87212840533298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6A9-494E-80B6-1D0275D1D8EB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2.1360176382928048E-2"/>
                  <c:y val="3.99022763663975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6A9-494E-80B6-1D0275D1D8EB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sr-Latn-R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 - teškoće u školi'!$B$5:$B$11</c:f>
              <c:strCache>
                <c:ptCount val="7"/>
                <c:pt idx="0">
                  <c:v>Planiranje rada na školskim obvezama</c:v>
                </c:pt>
                <c:pt idx="1">
                  <c:v>Pokretanje samog/same sebe za početak rada</c:v>
                </c:pt>
                <c:pt idx="2">
                  <c:v>Održavanje pažnje tijekom rada na školskim obvezama</c:v>
                </c:pt>
                <c:pt idx="3">
                  <c:v>Pronalaženje nečega zanimljivoga u onome što se radi</c:v>
                </c:pt>
                <c:pt idx="4">
                  <c:v>Izvršavanje školskih obveza na vrijeme, bez kašnjenja</c:v>
                </c:pt>
                <c:pt idx="5">
                  <c:v>Prilagođavanje svog pristupa izvršavanja školskih obveza situaciji</c:v>
                </c:pt>
                <c:pt idx="6">
                  <c:v>Ustrajanje u radu u trenutku kad bi naišao/la na neki problem</c:v>
                </c:pt>
              </c:strCache>
            </c:strRef>
          </c:cat>
          <c:val>
            <c:numRef>
              <c:f>'D - teškoće u školi'!$C$5:$C$11</c:f>
              <c:numCache>
                <c:formatCode>General</c:formatCode>
                <c:ptCount val="7"/>
                <c:pt idx="0">
                  <c:v>2.79</c:v>
                </c:pt>
                <c:pt idx="1">
                  <c:v>3.31</c:v>
                </c:pt>
                <c:pt idx="2" formatCode="0.00">
                  <c:v>3.19</c:v>
                </c:pt>
                <c:pt idx="3">
                  <c:v>3.14</c:v>
                </c:pt>
                <c:pt idx="4">
                  <c:v>2.87</c:v>
                </c:pt>
                <c:pt idx="5">
                  <c:v>2.87</c:v>
                </c:pt>
                <c:pt idx="6" formatCode="0.00">
                  <c:v>2.89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86A9-494E-80B6-1D0275D1D8EB}"/>
            </c:ext>
          </c:extLst>
        </c:ser>
        <c:ser>
          <c:idx val="1"/>
          <c:order val="1"/>
          <c:tx>
            <c:strRef>
              <c:f>'D - teškoće u školi'!$D$4</c:f>
              <c:strCache>
                <c:ptCount val="1"/>
                <c:pt idx="0">
                  <c:v>GIMNAZIJA DUBROVNIK</c:v>
                </c:pt>
              </c:strCache>
            </c:strRef>
          </c:tx>
          <c:spPr>
            <a:ln w="28575" cap="rnd">
              <a:solidFill>
                <a:srgbClr val="5B9BD5">
                  <a:lumMod val="75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5B9BD5">
                  <a:lumMod val="75000"/>
                </a:srgbClr>
              </a:solidFill>
              <a:ln w="9525">
                <a:solidFill>
                  <a:srgbClr val="5B9BD5">
                    <a:lumMod val="75000"/>
                  </a:srgb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1360176382927861E-2"/>
                  <c:y val="4.11601380016176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6A9-494E-80B6-1D0275D1D8EB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1360176382927861E-2"/>
                  <c:y val="-3.71068081898567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86A9-494E-80B6-1D0275D1D8EB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5682109461474355E-2"/>
                  <c:y val="-5.94687928159922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86A9-494E-80B6-1D0275D1D8EB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1.8832344858321016E-2"/>
                  <c:y val="-4.54925524246576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86A9-494E-80B6-1D0275D1D8EB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sr-Latn-R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 - teškoće u školi'!$B$5:$B$11</c:f>
              <c:strCache>
                <c:ptCount val="7"/>
                <c:pt idx="0">
                  <c:v>Planiranje rada na školskim obvezama</c:v>
                </c:pt>
                <c:pt idx="1">
                  <c:v>Pokretanje samog/same sebe za početak rada</c:v>
                </c:pt>
                <c:pt idx="2">
                  <c:v>Održavanje pažnje tijekom rada na školskim obvezama</c:v>
                </c:pt>
                <c:pt idx="3">
                  <c:v>Pronalaženje nečega zanimljivoga u onome što se radi</c:v>
                </c:pt>
                <c:pt idx="4">
                  <c:v>Izvršavanje školskih obveza na vrijeme, bez kašnjenja</c:v>
                </c:pt>
                <c:pt idx="5">
                  <c:v>Prilagođavanje svog pristupa izvršavanja školskih obveza situaciji</c:v>
                </c:pt>
                <c:pt idx="6">
                  <c:v>Ustrajanje u radu u trenutku kad bi naišao/la na neki problem</c:v>
                </c:pt>
              </c:strCache>
            </c:strRef>
          </c:cat>
          <c:val>
            <c:numRef>
              <c:f>'D - teškoće u školi'!$D$5:$D$11</c:f>
              <c:numCache>
                <c:formatCode>General</c:formatCode>
                <c:ptCount val="7"/>
                <c:pt idx="0">
                  <c:v>2.76</c:v>
                </c:pt>
                <c:pt idx="1">
                  <c:v>3.73</c:v>
                </c:pt>
                <c:pt idx="2">
                  <c:v>3.6</c:v>
                </c:pt>
                <c:pt idx="3">
                  <c:v>3.28</c:v>
                </c:pt>
                <c:pt idx="4">
                  <c:v>3.03</c:v>
                </c:pt>
                <c:pt idx="5">
                  <c:v>3.01</c:v>
                </c:pt>
                <c:pt idx="6">
                  <c:v>3.05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9-86A9-494E-80B6-1D0275D1D8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3448848"/>
        <c:axId val="203449408"/>
      </c:lineChart>
      <c:catAx>
        <c:axId val="203448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sr-Latn-RS"/>
          </a:p>
        </c:txPr>
        <c:crossAx val="203449408"/>
        <c:crosses val="autoZero"/>
        <c:auto val="1"/>
        <c:lblAlgn val="ctr"/>
        <c:lblOffset val="100"/>
        <c:noMultiLvlLbl val="0"/>
      </c:catAx>
      <c:valAx>
        <c:axId val="203449408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sr-Latn-RS"/>
          </a:p>
        </c:txPr>
        <c:crossAx val="20344884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6262773084685955"/>
          <c:y val="0.14878504672897197"/>
          <c:w val="0.70526829827853199"/>
          <c:h val="5.8461255427183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mbria" panose="02040503050406030204" pitchFamily="18" charset="0"/>
          <a:ea typeface="Cambria" panose="02040503050406030204" pitchFamily="18" charset="0"/>
        </a:defRPr>
      </a:pPr>
      <a:endParaRPr lang="sr-Latn-R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r>
              <a:rPr lang="hr-HR" sz="1400"/>
              <a:t>ZAKINUTOST</a:t>
            </a:r>
            <a:r>
              <a:rPr lang="hr-HR" sz="1400" baseline="0"/>
              <a:t> ZA ODREĐENA ISKUSTVA ZBOG PANDEMIJE COVID-19</a:t>
            </a:r>
          </a:p>
          <a:p>
            <a:pPr>
              <a:defRPr/>
            </a:pPr>
            <a:r>
              <a:rPr lang="hr-HR" sz="1400" b="0" i="0" u="none" strike="noStrike" baseline="0">
                <a:effectLst/>
              </a:rPr>
              <a:t>USPOREDBA SA SVIM ŠKOLAMA ŠK. GOD. 21./22.</a:t>
            </a:r>
            <a:endParaRPr lang="hr-HR" sz="1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2.8288284284313944E-2"/>
          <c:y val="0.26166347732429862"/>
          <c:w val="0.94208482524491932"/>
          <c:h val="0.58812112440168718"/>
        </c:manualLayout>
      </c:layout>
      <c:lineChart>
        <c:grouping val="standard"/>
        <c:varyColors val="0"/>
        <c:ser>
          <c:idx val="0"/>
          <c:order val="0"/>
          <c:tx>
            <c:strRef>
              <c:f>'E - zakinutost'!$C$4</c:f>
              <c:strCache>
                <c:ptCount val="1"/>
                <c:pt idx="0">
                  <c:v>NACIONALNI PROSJEK</c:v>
                </c:pt>
              </c:strCache>
            </c:strRef>
          </c:tx>
          <c:spPr>
            <a:ln w="28575" cap="rnd">
              <a:solidFill>
                <a:srgbClr val="FF5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5050"/>
              </a:solidFill>
              <a:ln w="9525">
                <a:solidFill>
                  <a:srgbClr val="FF505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227430959732422E-2"/>
                  <c:y val="3.97203504526030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D076-4F53-9458-0E3B0AA185E3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978555992164556E-2"/>
                  <c:y val="5.27220683173729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D076-4F53-9458-0E3B0AA185E3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2229308300038957E-2"/>
                  <c:y val="4.4921037598511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D076-4F53-9458-0E3B0AA185E3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9785559921645539E-2"/>
                  <c:y val="4.7521381171464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D076-4F53-9458-0E3B0AA185E3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862290229756676E-2"/>
                  <c:y val="4.63113000284604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D076-4F53-9458-0E3B0AA185E3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2.2356034777190493E-2"/>
                  <c:y val="-5.23903336784098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D076-4F53-9458-0E3B0AA185E3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2.1029934759484881E-2"/>
                  <c:y val="-4.60909874548778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D076-4F53-9458-0E3B0AA185E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sr-Latn-R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 - zakinutost'!$B$5:$B$12</c:f>
              <c:strCache>
                <c:ptCount val="8"/>
                <c:pt idx="0">
                  <c:v>Kvalitetno obrazovanje</c:v>
                </c:pt>
                <c:pt idx="1">
                  <c:v>Putovanja</c:v>
                </c:pt>
                <c:pt idx="2">
                  <c:v>Upoznavanje novih ljudi</c:v>
                </c:pt>
                <c:pt idx="3">
                  <c:v>Zaljubljivanje</c:v>
                </c:pt>
                <c:pt idx="4">
                  <c:v>Školski izleti</c:v>
                </c:pt>
                <c:pt idx="5">
                  <c:v>Noćni izlasci</c:v>
                </c:pt>
                <c:pt idx="6">
                  <c:v>Druženje s prijateljima</c:v>
                </c:pt>
                <c:pt idx="7">
                  <c:v>Ostvarivanje bliskih prijateljskih odnosa</c:v>
                </c:pt>
              </c:strCache>
            </c:strRef>
          </c:cat>
          <c:val>
            <c:numRef>
              <c:f>'E - zakinutost'!$C$5:$C$12</c:f>
              <c:numCache>
                <c:formatCode>General</c:formatCode>
                <c:ptCount val="8"/>
                <c:pt idx="0">
                  <c:v>3.51</c:v>
                </c:pt>
                <c:pt idx="1">
                  <c:v>4.13</c:v>
                </c:pt>
                <c:pt idx="2">
                  <c:v>3.61</c:v>
                </c:pt>
                <c:pt idx="3" formatCode="0.00">
                  <c:v>2.99</c:v>
                </c:pt>
                <c:pt idx="4">
                  <c:v>4.16</c:v>
                </c:pt>
                <c:pt idx="5">
                  <c:v>3.62</c:v>
                </c:pt>
                <c:pt idx="6" formatCode="0.00">
                  <c:v>3.4</c:v>
                </c:pt>
                <c:pt idx="7">
                  <c:v>3.25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D076-4F53-9458-0E3B0AA185E3}"/>
            </c:ext>
          </c:extLst>
        </c:ser>
        <c:ser>
          <c:idx val="1"/>
          <c:order val="1"/>
          <c:tx>
            <c:strRef>
              <c:f>'E - zakinutost'!$D$4</c:f>
              <c:strCache>
                <c:ptCount val="1"/>
                <c:pt idx="0">
                  <c:v>GIMNAZIJA DUBROVNIK</c:v>
                </c:pt>
              </c:strCache>
            </c:strRef>
          </c:tx>
          <c:spPr>
            <a:ln w="28575" cap="rnd">
              <a:solidFill>
                <a:srgbClr val="5B9BD5">
                  <a:lumMod val="75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5B9BD5">
                  <a:lumMod val="75000"/>
                </a:srgbClr>
              </a:solidFill>
              <a:ln w="9525">
                <a:solidFill>
                  <a:srgbClr val="5B9BD5">
                    <a:lumMod val="75000"/>
                  </a:srgb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1661430494120684E-2"/>
                  <c:y val="-5.53222071388644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D076-4F53-9458-0E3B0AA185E3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1029934759484902E-2"/>
                  <c:y val="-5.7922550711818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D076-4F53-9458-0E3B0AA185E3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4195181467084666E-2"/>
                  <c:y val="-5.53222071388645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D076-4F53-9458-0E3B0AA185E3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3518684435163563E-2"/>
                  <c:y val="-7.35246121495423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D076-4F53-9458-0E3B0AA185E3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1097934455347911E-2"/>
                  <c:y val="-4.63110952769980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D076-4F53-9458-0E3B0AA185E3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2.1107094286844746E-2"/>
                  <c:y val="5.77026278089739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D076-4F53-9458-0E3B0AA185E3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2.1029934759484881E-2"/>
                  <c:y val="3.82901614874784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D076-4F53-9458-0E3B0AA185E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sr-Latn-R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 - zakinutost'!$B$5:$B$12</c:f>
              <c:strCache>
                <c:ptCount val="8"/>
                <c:pt idx="0">
                  <c:v>Kvalitetno obrazovanje</c:v>
                </c:pt>
                <c:pt idx="1">
                  <c:v>Putovanja</c:v>
                </c:pt>
                <c:pt idx="2">
                  <c:v>Upoznavanje novih ljudi</c:v>
                </c:pt>
                <c:pt idx="3">
                  <c:v>Zaljubljivanje</c:v>
                </c:pt>
                <c:pt idx="4">
                  <c:v>Školski izleti</c:v>
                </c:pt>
                <c:pt idx="5">
                  <c:v>Noćni izlasci</c:v>
                </c:pt>
                <c:pt idx="6">
                  <c:v>Druženje s prijateljima</c:v>
                </c:pt>
                <c:pt idx="7">
                  <c:v>Ostvarivanje bliskih prijateljskih odnosa</c:v>
                </c:pt>
              </c:strCache>
            </c:strRef>
          </c:cat>
          <c:val>
            <c:numRef>
              <c:f>'E - zakinutost'!$D$5:$D$12</c:f>
              <c:numCache>
                <c:formatCode>General</c:formatCode>
                <c:ptCount val="8"/>
                <c:pt idx="0">
                  <c:v>3.8</c:v>
                </c:pt>
                <c:pt idx="1">
                  <c:v>4.6500000000000004</c:v>
                </c:pt>
                <c:pt idx="2">
                  <c:v>4.08</c:v>
                </c:pt>
                <c:pt idx="3">
                  <c:v>3.14</c:v>
                </c:pt>
                <c:pt idx="4">
                  <c:v>4.6500000000000004</c:v>
                </c:pt>
                <c:pt idx="5">
                  <c:v>3.88</c:v>
                </c:pt>
                <c:pt idx="6">
                  <c:v>3.38</c:v>
                </c:pt>
                <c:pt idx="7">
                  <c:v>3.18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F-D076-4F53-9458-0E3B0AA185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3895616"/>
        <c:axId val="203896176"/>
      </c:lineChart>
      <c:catAx>
        <c:axId val="203895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sr-Latn-RS"/>
          </a:p>
        </c:txPr>
        <c:crossAx val="203896176"/>
        <c:crosses val="autoZero"/>
        <c:auto val="1"/>
        <c:lblAlgn val="ctr"/>
        <c:lblOffset val="100"/>
        <c:noMultiLvlLbl val="0"/>
      </c:catAx>
      <c:valAx>
        <c:axId val="203896176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sr-Latn-RS"/>
          </a:p>
        </c:txPr>
        <c:crossAx val="203895616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6262773084685955"/>
          <c:y val="0.14878504672897197"/>
          <c:w val="0.70526829827853199"/>
          <c:h val="5.8461255427183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mbria" panose="02040503050406030204" pitchFamily="18" charset="0"/>
          <a:ea typeface="Cambria" panose="02040503050406030204" pitchFamily="18" charset="0"/>
        </a:defRPr>
      </a:pPr>
      <a:endParaRPr lang="sr-Latn-RS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pPr>
            <a:r>
              <a:rPr lang="hr-HR" sz="1400"/>
              <a:t>VRIJEME PROVEDENO PRED EKRANIMA U USPOREDBI S RAZDOBLJEM PRIJE PANDEMIJE COVID-19</a:t>
            </a:r>
          </a:p>
          <a:p>
            <a:pPr>
              <a:defRPr sz="1400"/>
            </a:pPr>
            <a:r>
              <a:rPr lang="hr-HR" sz="1400" b="0" i="0" u="none" strike="noStrike" baseline="0">
                <a:effectLst/>
              </a:rPr>
              <a:t>USPOREDBA SA SVIM ŠKOLAMA ŠK. GOD. 21./22.</a:t>
            </a:r>
            <a:endParaRPr lang="en-GB" sz="1400"/>
          </a:p>
        </c:rich>
      </c:tx>
      <c:layout>
        <c:manualLayout>
          <c:xMode val="edge"/>
          <c:yMode val="edge"/>
          <c:x val="0.15500177316335081"/>
          <c:y val="1.575377707449805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0.16016669871434855"/>
          <c:y val="0.23524912140219761"/>
          <c:w val="0.77998711172694557"/>
          <c:h val="0.6839103070593685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'F - ekrani'!$C$3</c:f>
              <c:strCache>
                <c:ptCount val="1"/>
                <c:pt idx="0">
                  <c:v>GIMNAZIJA DUBROVNIK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19050">
              <a:solidFill>
                <a:schemeClr val="accent5">
                  <a:lumMod val="60000"/>
                  <a:lumOff val="4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 - ekrani'!$B$4:$B$8</c:f>
              <c:strCache>
                <c:ptCount val="5"/>
                <c:pt idx="0">
                  <c:v>Znatno manje</c:v>
                </c:pt>
                <c:pt idx="1">
                  <c:v>Manje</c:v>
                </c:pt>
                <c:pt idx="2">
                  <c:v>Podjednako</c:v>
                </c:pt>
                <c:pt idx="3">
                  <c:v>Više</c:v>
                </c:pt>
                <c:pt idx="4">
                  <c:v>Znatno više</c:v>
                </c:pt>
              </c:strCache>
            </c:strRef>
          </c:cat>
          <c:val>
            <c:numRef>
              <c:f>'F - ekrani'!$C$4:$C$8</c:f>
              <c:numCache>
                <c:formatCode>General</c:formatCode>
                <c:ptCount val="5"/>
                <c:pt idx="0">
                  <c:v>1.7</c:v>
                </c:pt>
                <c:pt idx="1">
                  <c:v>7.4</c:v>
                </c:pt>
                <c:pt idx="2">
                  <c:v>23.1</c:v>
                </c:pt>
                <c:pt idx="3">
                  <c:v>44.6</c:v>
                </c:pt>
                <c:pt idx="4">
                  <c:v>23.1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206-4BD7-BD58-D6E22DBB00D3}"/>
            </c:ext>
          </c:extLst>
        </c:ser>
        <c:ser>
          <c:idx val="1"/>
          <c:order val="1"/>
          <c:tx>
            <c:strRef>
              <c:f>'F - ekrani'!$D$3</c:f>
              <c:strCache>
                <c:ptCount val="1"/>
                <c:pt idx="0">
                  <c:v>SVE ŠKOLE</c:v>
                </c:pt>
              </c:strCache>
            </c:strRef>
          </c:tx>
          <c:spPr>
            <a:solidFill>
              <a:srgbClr val="FF5050"/>
            </a:solidFill>
            <a:ln w="19050">
              <a:solidFill>
                <a:srgbClr val="FF505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 - ekrani'!$B$4:$B$8</c:f>
              <c:strCache>
                <c:ptCount val="5"/>
                <c:pt idx="0">
                  <c:v>Znatno manje</c:v>
                </c:pt>
                <c:pt idx="1">
                  <c:v>Manje</c:v>
                </c:pt>
                <c:pt idx="2">
                  <c:v>Podjednako</c:v>
                </c:pt>
                <c:pt idx="3">
                  <c:v>Više</c:v>
                </c:pt>
                <c:pt idx="4">
                  <c:v>Znatno više</c:v>
                </c:pt>
              </c:strCache>
            </c:strRef>
          </c:cat>
          <c:val>
            <c:numRef>
              <c:f>'F - ekrani'!$D$4:$D$8</c:f>
              <c:numCache>
                <c:formatCode>General</c:formatCode>
                <c:ptCount val="5"/>
                <c:pt idx="0">
                  <c:v>2.2000000000000002</c:v>
                </c:pt>
                <c:pt idx="1">
                  <c:v>7.5</c:v>
                </c:pt>
                <c:pt idx="2">
                  <c:v>29.1</c:v>
                </c:pt>
                <c:pt idx="3">
                  <c:v>35.700000000000003</c:v>
                </c:pt>
                <c:pt idx="4">
                  <c:v>25.5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206-4BD7-BD58-D6E22DBB00D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9"/>
        <c:axId val="203899536"/>
        <c:axId val="203898976"/>
      </c:barChart>
      <c:valAx>
        <c:axId val="203898976"/>
        <c:scaling>
          <c:orientation val="minMax"/>
          <c:max val="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pPr>
            <a:endParaRPr lang="sr-Latn-RS"/>
          </a:p>
        </c:txPr>
        <c:crossAx val="203899536"/>
        <c:crosses val="autoZero"/>
        <c:crossBetween val="between"/>
      </c:valAx>
      <c:catAx>
        <c:axId val="2038995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pPr>
            <a:endParaRPr lang="sr-Latn-RS"/>
          </a:p>
        </c:txPr>
        <c:crossAx val="2038989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4887483347043298"/>
          <c:y val="0.16955447306374841"/>
          <c:w val="0.76224949188251168"/>
          <c:h val="3.98907237762594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latin typeface="Cambria" panose="02040503050406030204" pitchFamily="18" charset="0"/>
        </a:defRPr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2CF6-A8FF-42FB-B90D-19ED488ECB74}" type="datetimeFigureOut">
              <a:rPr lang="hr-HR" smtClean="0"/>
              <a:t>3.11.2022.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9AEF1-B4DA-4A55-841B-2C105E78AEB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06639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2CF6-A8FF-42FB-B90D-19ED488ECB74}" type="datetimeFigureOut">
              <a:rPr lang="hr-HR" smtClean="0"/>
              <a:t>3.11.2022.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9AEF1-B4DA-4A55-841B-2C105E78AEB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667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2CF6-A8FF-42FB-B90D-19ED488ECB74}" type="datetimeFigureOut">
              <a:rPr lang="hr-HR" smtClean="0"/>
              <a:t>3.11.2022.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9AEF1-B4DA-4A55-841B-2C105E78AEB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4816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2CF6-A8FF-42FB-B90D-19ED488ECB74}" type="datetimeFigureOut">
              <a:rPr lang="hr-HR" smtClean="0"/>
              <a:t>3.11.2022.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9AEF1-B4DA-4A55-841B-2C105E78AEB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98816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2CF6-A8FF-42FB-B90D-19ED488ECB74}" type="datetimeFigureOut">
              <a:rPr lang="hr-HR" smtClean="0"/>
              <a:t>3.11.2022.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9AEF1-B4DA-4A55-841B-2C105E78AEB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57282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2CF6-A8FF-42FB-B90D-19ED488ECB74}" type="datetimeFigureOut">
              <a:rPr lang="hr-HR" smtClean="0"/>
              <a:t>3.11.2022.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9AEF1-B4DA-4A55-841B-2C105E78AEB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91950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2CF6-A8FF-42FB-B90D-19ED488ECB74}" type="datetimeFigureOut">
              <a:rPr lang="hr-HR" smtClean="0"/>
              <a:t>3.11.2022.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9AEF1-B4DA-4A55-841B-2C105E78AEB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19495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2CF6-A8FF-42FB-B90D-19ED488ECB74}" type="datetimeFigureOut">
              <a:rPr lang="hr-HR" smtClean="0"/>
              <a:t>3.11.2022.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9AEF1-B4DA-4A55-841B-2C105E78AEB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72045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2CF6-A8FF-42FB-B90D-19ED488ECB74}" type="datetimeFigureOut">
              <a:rPr lang="hr-HR" smtClean="0"/>
              <a:t>3.11.2022.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9AEF1-B4DA-4A55-841B-2C105E78AEB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87817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2CF6-A8FF-42FB-B90D-19ED488ECB74}" type="datetimeFigureOut">
              <a:rPr lang="hr-HR" smtClean="0"/>
              <a:t>3.11.2022.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9AEF1-B4DA-4A55-841B-2C105E78AEB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3216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2CF6-A8FF-42FB-B90D-19ED488ECB74}" type="datetimeFigureOut">
              <a:rPr lang="hr-HR" smtClean="0"/>
              <a:t>3.11.2022.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9AEF1-B4DA-4A55-841B-2C105E78AEB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8620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92CF6-A8FF-42FB-B90D-19ED488ECB74}" type="datetimeFigureOut">
              <a:rPr lang="hr-HR" smtClean="0"/>
              <a:t>3.11.2022.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9AEF1-B4DA-4A55-841B-2C105E78AEB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45515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mailto:zrinka@idi.hr" TargetMode="External"/><Relationship Id="rId2" Type="http://schemas.openxmlformats.org/officeDocument/2006/relationships/hyperlink" Target="mailto:boris@idi.h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7347" y="348702"/>
            <a:ext cx="121920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3600" dirty="0">
                <a:latin typeface="Cambria" panose="02040503050406030204" pitchFamily="18" charset="0"/>
              </a:rPr>
              <a:t>PROMJENE U ORGANIZACIJI PROCESA ODGOJA I OBRAZOVANJA UZROKOVANE COVID-19 PANDEMIJOM: UČINCI NA OBRAZOVNA ISKUSTVA, DOBROBIT I ASPIRACIJE UČENIKA U REPUBLICI HRVATSKOJ</a:t>
            </a:r>
          </a:p>
          <a:p>
            <a:pPr algn="ctr"/>
            <a:endParaRPr lang="hr-HR" sz="3600" dirty="0">
              <a:latin typeface="Cambria" panose="02040503050406030204" pitchFamily="18" charset="0"/>
            </a:endParaRPr>
          </a:p>
          <a:p>
            <a:pPr algn="ctr"/>
            <a:r>
              <a:rPr lang="hr-HR" sz="3600" i="1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2. KVANTITATIVNA ISTRAŽIVAČKA DIONICA</a:t>
            </a:r>
          </a:p>
          <a:p>
            <a:pPr algn="ctr"/>
            <a:endParaRPr lang="hr-HR" sz="3600" i="1" dirty="0">
              <a:solidFill>
                <a:prstClr val="black">
                  <a:lumMod val="65000"/>
                  <a:lumOff val="35000"/>
                </a:prstClr>
              </a:solidFill>
              <a:latin typeface="Cambria" panose="02040503050406030204" pitchFamily="18" charset="0"/>
            </a:endParaRPr>
          </a:p>
          <a:p>
            <a:pPr algn="ctr"/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GIMNAZIJA DUBROVNIK</a:t>
            </a:r>
          </a:p>
        </p:txBody>
      </p:sp>
      <p:sp>
        <p:nvSpPr>
          <p:cNvPr id="5" name="Rectangle 4"/>
          <p:cNvSpPr/>
          <p:nvPr/>
        </p:nvSpPr>
        <p:spPr>
          <a:xfrm>
            <a:off x="1559459" y="4773394"/>
            <a:ext cx="930777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2200" dirty="0">
                <a:solidFill>
                  <a:srgbClr val="E7E6E6">
                    <a:lumMod val="50000"/>
                  </a:srgbClr>
                </a:solidFill>
                <a:latin typeface="Cambria" panose="02040503050406030204" pitchFamily="18" charset="0"/>
              </a:rPr>
              <a:t>Izvješće pripremili: Boris Jokić, Zrinka Ristić Dedić i Jana </a:t>
            </a:r>
            <a:r>
              <a:rPr lang="hr-HR" sz="2200" dirty="0" err="1">
                <a:solidFill>
                  <a:srgbClr val="E7E6E6">
                    <a:lumMod val="50000"/>
                  </a:srgbClr>
                </a:solidFill>
                <a:latin typeface="Cambria" panose="02040503050406030204" pitchFamily="18" charset="0"/>
              </a:rPr>
              <a:t>Šimon</a:t>
            </a:r>
            <a:endParaRPr lang="hr-HR" sz="2200" dirty="0">
              <a:solidFill>
                <a:srgbClr val="E7E6E6">
                  <a:lumMod val="50000"/>
                </a:srgbClr>
              </a:solidFill>
              <a:latin typeface="Cambria" panose="02040503050406030204" pitchFamily="18" charset="0"/>
            </a:endParaRPr>
          </a:p>
        </p:txBody>
      </p:sp>
      <p:pic>
        <p:nvPicPr>
          <p:cNvPr id="6" name="Picture 2" descr="memorandum_headIDIZ_CIRO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43633"/>
            <a:ext cx="7562850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s://lh3.googleusercontent.com/eLJeyX4Ret75-CxodYnSQb35bAdv_zahzUSmtFS_33lXC_AzypshQE9lC39ysa4IjcagKE2Hi-fn02cDomVTdIylIIT8StLxe9h6uIds0B2KKUD0wF8uQGxVqGwiA5FUob61EBLiTDd53DCuMJUxI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4868" y="5550342"/>
            <a:ext cx="1973386" cy="824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5978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160344" y="480291"/>
            <a:ext cx="11655552" cy="5624945"/>
          </a:xfrm>
        </p:spPr>
        <p:txBody>
          <a:bodyPr>
            <a:normAutofit/>
          </a:bodyPr>
          <a:lstStyle/>
          <a:p>
            <a:r>
              <a:rPr lang="hr-HR" sz="4400" dirty="0">
                <a:latin typeface="Cambria" panose="02040503050406030204" pitchFamily="18" charset="0"/>
              </a:rPr>
              <a:t/>
            </a:r>
            <a:br>
              <a:rPr lang="hr-HR" sz="4400" dirty="0">
                <a:latin typeface="Cambria" panose="02040503050406030204" pitchFamily="18" charset="0"/>
              </a:rPr>
            </a:br>
            <a:r>
              <a:rPr lang="hr-HR" dirty="0">
                <a:solidFill>
                  <a:srgbClr val="FF5050"/>
                </a:solidFill>
                <a:latin typeface="Cambria" panose="02040503050406030204" pitchFamily="18" charset="0"/>
              </a:rPr>
              <a:t>VAŠA ŠKOLA</a:t>
            </a:r>
            <a:r>
              <a:rPr lang="hr-HR" sz="4000" dirty="0">
                <a:latin typeface="Cambria" panose="02040503050406030204" pitchFamily="18" charset="0"/>
              </a:rPr>
              <a:t/>
            </a:r>
            <a:br>
              <a:rPr lang="hr-HR" sz="4000" dirty="0">
                <a:latin typeface="Cambria" panose="02040503050406030204" pitchFamily="18" charset="0"/>
              </a:rPr>
            </a:br>
            <a:r>
              <a:rPr lang="hr-HR" sz="4000" dirty="0">
                <a:latin typeface="Cambria" panose="02040503050406030204" pitchFamily="18" charset="0"/>
              </a:rPr>
              <a:t/>
            </a:r>
            <a:br>
              <a:rPr lang="hr-HR" sz="4000" dirty="0">
                <a:latin typeface="Cambria" panose="02040503050406030204" pitchFamily="18" charset="0"/>
              </a:rPr>
            </a:br>
            <a:r>
              <a:rPr lang="hr-HR" sz="4000" dirty="0">
                <a:latin typeface="Cambria" panose="02040503050406030204" pitchFamily="18" charset="0"/>
              </a:rPr>
              <a:t>Učenici 3. razreda - </a:t>
            </a:r>
            <a:r>
              <a:rPr lang="hr-HR" sz="4000" b="1" dirty="0">
                <a:solidFill>
                  <a:srgbClr val="FF5050"/>
                </a:solidFill>
                <a:latin typeface="Cambria" panose="02040503050406030204" pitchFamily="18" charset="0"/>
              </a:rPr>
              <a:t>1</a:t>
            </a:r>
            <a:r>
              <a:rPr lang="en-GB" sz="4000" b="1" dirty="0">
                <a:solidFill>
                  <a:srgbClr val="FF5050"/>
                </a:solidFill>
                <a:latin typeface="Cambria" panose="02040503050406030204" pitchFamily="18" charset="0"/>
              </a:rPr>
              <a:t>3</a:t>
            </a:r>
            <a:r>
              <a:rPr lang="hr-HR" sz="4000" b="1" dirty="0">
                <a:solidFill>
                  <a:srgbClr val="FF5050"/>
                </a:solidFill>
                <a:latin typeface="Cambria" panose="02040503050406030204" pitchFamily="18" charset="0"/>
              </a:rPr>
              <a:t>0</a:t>
            </a:r>
            <a:r>
              <a:rPr lang="hr-HR" sz="3600" dirty="0">
                <a:latin typeface="Cambria" panose="02040503050406030204" pitchFamily="18" charset="0"/>
              </a:rPr>
              <a:t/>
            </a:r>
            <a:br>
              <a:rPr lang="hr-HR" sz="3600" dirty="0">
                <a:latin typeface="Cambria" panose="02040503050406030204" pitchFamily="18" charset="0"/>
              </a:rPr>
            </a:br>
            <a:r>
              <a:rPr lang="hr-HR" b="1" dirty="0">
                <a:latin typeface="Cambria" panose="02040503050406030204" pitchFamily="18" charset="0"/>
              </a:rPr>
              <a:t/>
            </a:r>
            <a:br>
              <a:rPr lang="hr-HR" b="1" dirty="0">
                <a:latin typeface="Cambria" panose="02040503050406030204" pitchFamily="18" charset="0"/>
              </a:rPr>
            </a:br>
            <a:endParaRPr lang="hr-HR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413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9333005"/>
              </p:ext>
            </p:extLst>
          </p:nvPr>
        </p:nvGraphicFramePr>
        <p:xfrm>
          <a:off x="167054" y="1027273"/>
          <a:ext cx="11794195" cy="5065881"/>
        </p:xfrm>
        <a:graphic>
          <a:graphicData uri="http://schemas.openxmlformats.org/drawingml/2006/table">
            <a:tbl>
              <a:tblPr firstRow="1" firstCol="1" bandRow="1"/>
              <a:tblGrid>
                <a:gridCol w="63533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408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273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TEMATSKA CJELINA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IZVOR PODATAKA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2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UTJECAJ </a:t>
                      </a:r>
                      <a:r>
                        <a:rPr lang="hr-HR" sz="1600" dirty="0" err="1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PANDEMIJE</a:t>
                      </a:r>
                      <a:r>
                        <a:rPr lang="hr-HR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600" dirty="0" err="1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COVID</a:t>
                      </a:r>
                      <a:r>
                        <a:rPr lang="hr-HR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-19 NA ŽIVOT UČENIKA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razred – ovogodišnji podatci (šk.</a:t>
                      </a:r>
                      <a:r>
                        <a:rPr lang="hr-HR" sz="1400" baseline="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god. 21./22.) </a:t>
                      </a:r>
                      <a:r>
                        <a:rPr lang="hr-HR" sz="14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usporedba s prošlogodišnjim podatcima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62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UTJECAJ </a:t>
                      </a:r>
                      <a:r>
                        <a:rPr lang="hr-HR" sz="1600" dirty="0" err="1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PANDEMIJE</a:t>
                      </a:r>
                      <a:r>
                        <a:rPr lang="hr-HR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600" dirty="0" err="1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COVID</a:t>
                      </a:r>
                      <a:r>
                        <a:rPr lang="hr-HR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-19  NA POJEDINE ASPEKTE ŽIVOTA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razred – ovogodišnji podatci (šk.</a:t>
                      </a:r>
                      <a:r>
                        <a:rPr lang="hr-HR" sz="1400" baseline="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god. 21./22.) </a:t>
                      </a:r>
                      <a:r>
                        <a:rPr lang="hr-HR" sz="14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usporedba s prošlogodišnjim podatcima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2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UTJECAJ PROMJENA U NASTAVI I ORGANIZACIJI ŠKOLE NA ČIMBENIKE U OBRAZOVNOM PROCESU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razred – ovogodišnji podatci (šk.</a:t>
                      </a:r>
                      <a:r>
                        <a:rPr lang="hr-HR" sz="1400" baseline="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god. 21./22.) </a:t>
                      </a:r>
                      <a:r>
                        <a:rPr lang="hr-HR" sz="14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usporedba s prošlogodišnjim podatcima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626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D. TEŠKOĆE PRI ISPUNJAVANJU ŠKOLSKIH OBAVEZA U ŠK.</a:t>
                      </a:r>
                      <a:r>
                        <a:rPr lang="hr-HR" sz="1600" baseline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GOD. 2021./2022.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razred šk. god. 21./22.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626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E. OSJEĆAJ</a:t>
                      </a:r>
                      <a:r>
                        <a:rPr lang="hr-HR" sz="1600" baseline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Z</a:t>
                      </a:r>
                      <a:r>
                        <a:rPr lang="hr-HR" sz="16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AKINUTOSTI ZA ODREĐENA ISKUSTVA ZBOG </a:t>
                      </a:r>
                      <a:r>
                        <a:rPr lang="hr-HR" sz="16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PANDEMIJE</a:t>
                      </a:r>
                      <a:r>
                        <a:rPr lang="hr-HR" sz="16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6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COVID</a:t>
                      </a:r>
                      <a:r>
                        <a:rPr lang="hr-HR" sz="16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-19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razredi šk. god. 21./22.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26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F. VRIJEME PROVEDENO PRED EKRANIMA U ŠK. GOD. 2021./2022. U USPOREDBI S RAZDOBLJEM PRIJE </a:t>
                      </a:r>
                      <a:r>
                        <a:rPr lang="hr-HR" sz="16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PANDEMIJE</a:t>
                      </a:r>
                      <a:r>
                        <a:rPr lang="hr-HR" sz="16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6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COVID</a:t>
                      </a:r>
                      <a:r>
                        <a:rPr lang="hr-HR" sz="16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-19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razredi šk. god. 21./22.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626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G.</a:t>
                      </a:r>
                      <a:r>
                        <a:rPr lang="hr-HR" sz="1600" baseline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STAV O UTJECAJU DIGITALNIH TEHNOLOGIJA NA ŽIVOT UČENIKA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razredi šk. god. 21./22.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67054" y="191199"/>
            <a:ext cx="70216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hr-HR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TEMATSKE CJELINE IZVJEŠĆA</a:t>
            </a:r>
          </a:p>
        </p:txBody>
      </p:sp>
    </p:spTree>
    <p:extLst>
      <p:ext uri="{BB962C8B-B14F-4D97-AF65-F5344CB8AC3E}">
        <p14:creationId xmlns:p14="http://schemas.microsoft.com/office/powerpoint/2010/main" val="3464896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0223" y="65547"/>
            <a:ext cx="11114913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46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ŠTO JE PRIKAZANO U IZVJEŠĆU I KAKO ČITATI REZULTATE</a:t>
            </a:r>
          </a:p>
        </p:txBody>
      </p:sp>
      <p:sp>
        <p:nvSpPr>
          <p:cNvPr id="3" name="Rectangle 2"/>
          <p:cNvSpPr/>
          <p:nvPr/>
        </p:nvSpPr>
        <p:spPr>
          <a:xfrm>
            <a:off x="260223" y="1700525"/>
            <a:ext cx="12077700" cy="501675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685800" indent="-685800">
              <a:spcBef>
                <a:spcPts val="1200"/>
              </a:spcBef>
              <a:spcAft>
                <a:spcPts val="1200"/>
              </a:spcAft>
              <a:buClr>
                <a:srgbClr val="FF5050"/>
              </a:buClr>
              <a:buFont typeface="Wingdings" panose="05000000000000000000" pitchFamily="2" charset="2"/>
              <a:buChar char="§"/>
            </a:pPr>
            <a:r>
              <a:rPr lang="hr-HR" sz="20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ZA SVAKU TEMATSKU CJELINU PRVO JE PRIKAZANO PITANJE KOJE JE UPUĆENO UČENICIMA TE PONUĐENI ODGOVORI</a:t>
            </a:r>
          </a:p>
          <a:p>
            <a:pPr marL="685800" indent="-685800">
              <a:spcBef>
                <a:spcPts val="1200"/>
              </a:spcBef>
              <a:spcAft>
                <a:spcPts val="1200"/>
              </a:spcAft>
              <a:buClr>
                <a:srgbClr val="FF5050"/>
              </a:buClr>
              <a:buFont typeface="Wingdings" panose="05000000000000000000" pitchFamily="2" charset="2"/>
              <a:buChar char="§"/>
            </a:pPr>
            <a:r>
              <a:rPr lang="hr-HR" sz="20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PRIKAZ REZULTATA SASTOJI SE OD:</a:t>
            </a:r>
          </a:p>
          <a:p>
            <a:pPr marL="1143000" lvl="1" indent="-685800">
              <a:spcBef>
                <a:spcPts val="1200"/>
              </a:spcBef>
              <a:spcAft>
                <a:spcPts val="1200"/>
              </a:spcAft>
              <a:buClr>
                <a:srgbClr val="FF5050"/>
              </a:buClr>
              <a:buFont typeface="Wingdings" panose="05000000000000000000" pitchFamily="2" charset="2"/>
              <a:buChar char="§"/>
            </a:pPr>
            <a:r>
              <a:rPr lang="hr-HR" sz="20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USPOREDBA NACIONALNIH REZULTATA I REZULTATA VAŠE ŠKOLE U ŠK. GOD. 2021./2022. – GRAFIČKI PRIKAZI USPOREDBE PROSJEČNIH VRIJEDNOSTI REZULTATA</a:t>
            </a:r>
          </a:p>
          <a:p>
            <a:pPr marL="1143000" lvl="1" indent="-685800">
              <a:spcBef>
                <a:spcPts val="1200"/>
              </a:spcBef>
              <a:spcAft>
                <a:spcPts val="1200"/>
              </a:spcAft>
              <a:buClr>
                <a:srgbClr val="FF5050"/>
              </a:buClr>
              <a:buFont typeface="Wingdings" panose="05000000000000000000" pitchFamily="2" charset="2"/>
              <a:buChar char="§"/>
            </a:pPr>
            <a:r>
              <a:rPr lang="hr-HR" sz="20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ZA PONOVLJENA PITANJA U DVA ISTRAŽIVAČKA VALA: USPOREDBA REZULTATA VAŠE ŠKOLE IZ ŠK. GOD. 2020./2021. I ŠK. GOD. 2021./2022. – GRAFIČKI PRIKAZI USPOREDBE REZULTATA U DVIJE ŠKOLSKE GODINE</a:t>
            </a:r>
          </a:p>
          <a:p>
            <a:pPr marL="1143000" lvl="1" indent="-685800">
              <a:spcBef>
                <a:spcPts val="1200"/>
              </a:spcBef>
              <a:spcAft>
                <a:spcPts val="1200"/>
              </a:spcAft>
              <a:buClr>
                <a:srgbClr val="FF5050"/>
              </a:buClr>
              <a:buFont typeface="Wingdings" panose="05000000000000000000" pitchFamily="2" charset="2"/>
              <a:buChar char="§"/>
            </a:pPr>
            <a:r>
              <a:rPr lang="hr-HR" sz="20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REZULTATI VAŠIH UČENIKA U ŠK. GOD. 2021./2022. – TABLIČNI PRIKAZI ČESTINE POJEDINIH ODGOVORA UČENIKA</a:t>
            </a:r>
          </a:p>
          <a:p>
            <a:pPr marL="685800" indent="-685800">
              <a:spcBef>
                <a:spcPts val="1200"/>
              </a:spcBef>
              <a:spcAft>
                <a:spcPts val="1200"/>
              </a:spcAft>
              <a:buClr>
                <a:srgbClr val="FF5050"/>
              </a:buClr>
              <a:buFont typeface="Wingdings" panose="05000000000000000000" pitchFamily="2" charset="2"/>
              <a:buChar char="§"/>
            </a:pPr>
            <a:r>
              <a:rPr lang="hr-HR" sz="20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NA SAMOM KRAJU IZVJEŠĆA NALAZI SE KRATKA INTERPRETACIJA SVIH REZULTATA</a:t>
            </a:r>
            <a:endParaRPr lang="hr-HR" sz="2000" b="1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009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268224" y="1230279"/>
            <a:ext cx="11655552" cy="302103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hr-HR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UTJECAJ PANDEMIJE COVID-19 NA ŽIVOT UČENIKA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510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6991" y="1053326"/>
            <a:ext cx="12286540" cy="3531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prstClr val="black"/>
                </a:solidFill>
                <a:latin typeface="Cambria" panose="02040503050406030204" pitchFamily="18" charset="0"/>
              </a:rPr>
              <a:t>UČENICI SU PITANI:</a:t>
            </a:r>
          </a:p>
          <a:p>
            <a:pPr>
              <a:lnSpc>
                <a:spcPct val="150000"/>
              </a:lnSpc>
            </a:pPr>
            <a:endParaRPr lang="hr-HR" sz="2000" dirty="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3000" b="1" dirty="0">
                <a:solidFill>
                  <a:prstClr val="black"/>
                </a:solidFill>
                <a:latin typeface="Cambria" panose="02040503050406030204" pitchFamily="18" charset="0"/>
              </a:rPr>
              <a:t>NA KOJI JE NAČIN </a:t>
            </a:r>
            <a:r>
              <a:rPr lang="hr-HR" sz="3000" b="1" dirty="0" err="1">
                <a:solidFill>
                  <a:prstClr val="black"/>
                </a:solidFill>
                <a:latin typeface="Cambria" panose="02040503050406030204" pitchFamily="18" charset="0"/>
              </a:rPr>
              <a:t>PANDEMIJA</a:t>
            </a:r>
            <a:r>
              <a:rPr lang="hr-HR" sz="3000" b="1" dirty="0">
                <a:solidFill>
                  <a:prstClr val="black"/>
                </a:solidFill>
                <a:latin typeface="Cambria" panose="02040503050406030204" pitchFamily="18" charset="0"/>
              </a:rPr>
              <a:t> </a:t>
            </a:r>
            <a:r>
              <a:rPr lang="hr-HR" sz="3000" b="1" dirty="0" err="1">
                <a:solidFill>
                  <a:prstClr val="black"/>
                </a:solidFill>
                <a:latin typeface="Cambria" panose="02040503050406030204" pitchFamily="18" charset="0"/>
              </a:rPr>
              <a:t>COVID</a:t>
            </a:r>
            <a:r>
              <a:rPr lang="hr-HR" sz="3000" b="1" dirty="0">
                <a:solidFill>
                  <a:prstClr val="black"/>
                </a:solidFill>
                <a:latin typeface="Cambria" panose="02040503050406030204" pitchFamily="18" charset="0"/>
              </a:rPr>
              <a:t>-19 UTJECALA NA TVOJ ŽIVOT?</a:t>
            </a:r>
          </a:p>
          <a:p>
            <a:pPr>
              <a:lnSpc>
                <a:spcPct val="150000"/>
              </a:lnSpc>
            </a:pPr>
            <a:endParaRPr lang="hr-HR" sz="2000" dirty="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prstClr val="black"/>
                </a:solidFill>
                <a:latin typeface="Cambria" panose="02040503050406030204" pitchFamily="18" charset="0"/>
              </a:rPr>
              <a:t>PONUĐENI ODGOVORI SU BILI:</a:t>
            </a:r>
          </a:p>
          <a:p>
            <a:pPr>
              <a:lnSpc>
                <a:spcPct val="150000"/>
              </a:lnSpc>
            </a:pPr>
            <a:endParaRPr lang="hr-HR" sz="2000" dirty="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hr-HR" sz="1900" b="1" dirty="0">
                <a:solidFill>
                  <a:prstClr val="black"/>
                </a:solidFill>
                <a:latin typeface="Cambria" panose="02040503050406030204" pitchFamily="18" charset="0"/>
              </a:rPr>
              <a:t>IZRAZITO NEGATIVNO – NEGATIVNO – NI NEGATIVNO NI POZITIVNO – POZITIVNO – IZRAZITO POZITIVNO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6991" y="279918"/>
            <a:ext cx="11415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UTJECAJ </a:t>
            </a:r>
            <a:r>
              <a:rPr lang="hr-HR" sz="24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PANDEMIJE</a:t>
            </a:r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4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COVID</a:t>
            </a:r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-19 NA ŽIVOT UČENIKA</a:t>
            </a:r>
            <a:endParaRPr lang="en-GB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1944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6991" y="279918"/>
            <a:ext cx="114158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UTJECAJ PANDEMIJE COVID-19 NA ŽIVOT UČENIKA </a:t>
            </a:r>
          </a:p>
          <a:p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USPOREDBA REZULTATA VAŠE ŠKOLE S NACIONALNIM PROSJEKOM U ŠK. GOD. 2021./2022.</a:t>
            </a:r>
            <a:endParaRPr lang="en-GB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xmlns="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7307890"/>
              </p:ext>
            </p:extLst>
          </p:nvPr>
        </p:nvGraphicFramePr>
        <p:xfrm>
          <a:off x="1096336" y="1166448"/>
          <a:ext cx="9497171" cy="5492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927201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6991" y="279918"/>
            <a:ext cx="114158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UTJECAJ PANDEMIJE COVID-19 NA ŽIVOT UČENIKA </a:t>
            </a:r>
          </a:p>
          <a:p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USPOREDBA ODGOVORA UČENIKA VAŠE ŠKOLE U ŠK. GOD. 2020./2021. I ŠK. GOD. 2021./2022. (2. - 3. RAZRED)</a:t>
            </a:r>
            <a:endParaRPr lang="en-GB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xmlns="" id="{00000000-0008-0000-00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3550868"/>
              </p:ext>
            </p:extLst>
          </p:nvPr>
        </p:nvGraphicFramePr>
        <p:xfrm>
          <a:off x="1609294" y="1623465"/>
          <a:ext cx="9319438" cy="5097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09386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377132" y="1811216"/>
            <a:ext cx="11655552" cy="2484706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hr-HR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UTJECAJ PANDEMIJE COVID-19  NA POJEDINE ASPEKTE ŽIVOTA</a:t>
            </a:r>
            <a:br>
              <a:rPr lang="hr-HR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9112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6991" y="1053326"/>
            <a:ext cx="11841960" cy="5332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prstClr val="black"/>
                </a:solidFill>
                <a:latin typeface="Cambria" panose="02040503050406030204" pitchFamily="18" charset="0"/>
              </a:rPr>
              <a:t>UČENICI SU PITANI: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prstClr val="black"/>
                </a:solidFill>
                <a:latin typeface="Cambria" panose="02040503050406030204" pitchFamily="18" charset="0"/>
              </a:rPr>
              <a:t>			</a:t>
            </a:r>
            <a:r>
              <a:rPr lang="hr-HR" sz="2000" b="1" dirty="0">
                <a:solidFill>
                  <a:prstClr val="black"/>
                </a:solidFill>
                <a:latin typeface="Cambria" panose="02040503050406030204" pitchFamily="18" charset="0"/>
              </a:rPr>
              <a:t>KAKO JE </a:t>
            </a:r>
            <a:r>
              <a:rPr lang="hr-HR" sz="2000" b="1" dirty="0" err="1">
                <a:solidFill>
                  <a:prstClr val="black"/>
                </a:solidFill>
                <a:latin typeface="Cambria" panose="02040503050406030204" pitchFamily="18" charset="0"/>
              </a:rPr>
              <a:t>PANDEMIJA</a:t>
            </a:r>
            <a:r>
              <a:rPr lang="hr-HR" sz="2000" b="1" dirty="0">
                <a:solidFill>
                  <a:prstClr val="black"/>
                </a:solidFill>
                <a:latin typeface="Cambria" panose="02040503050406030204" pitchFamily="18" charset="0"/>
              </a:rPr>
              <a:t> UTJECALA NA TVOJE?</a:t>
            </a:r>
          </a:p>
          <a:p>
            <a:pPr marL="4000500" lvl="8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…odnose sa članovima obitelji</a:t>
            </a:r>
          </a:p>
          <a:p>
            <a:pPr marL="4000500" lvl="8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…odnose s bliskim prijateljima</a:t>
            </a:r>
          </a:p>
          <a:p>
            <a:pPr marL="4000500" lvl="8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…bavljenje izvanškolskim aktivnostima i hobijima</a:t>
            </a:r>
          </a:p>
          <a:p>
            <a:pPr marL="4000500" lvl="8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…bavljenje tjelesnim aktivnostima i sportom</a:t>
            </a:r>
          </a:p>
          <a:p>
            <a:pPr marL="4000500" lvl="8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…fizičko zdravlje</a:t>
            </a:r>
          </a:p>
          <a:p>
            <a:pPr marL="4000500" lvl="8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…psihičko zdravlje</a:t>
            </a:r>
          </a:p>
          <a:p>
            <a:pPr marL="4000500" lvl="8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…planove vezane uz nastavak obrazovanja</a:t>
            </a:r>
          </a:p>
          <a:p>
            <a:pPr marL="4000500" lvl="8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…planove vezane uz zapošljavanje.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prstClr val="black"/>
                </a:solidFill>
                <a:latin typeface="Cambria" panose="02040503050406030204" pitchFamily="18" charset="0"/>
              </a:rPr>
              <a:t>PONUĐENI ODGOVORI SU BILI:</a:t>
            </a:r>
          </a:p>
          <a:p>
            <a:pPr>
              <a:lnSpc>
                <a:spcPct val="150000"/>
              </a:lnSpc>
            </a:pPr>
            <a:endParaRPr lang="hr-HR" sz="2000" dirty="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hr-HR" sz="1900" b="1" dirty="0">
                <a:solidFill>
                  <a:prstClr val="black"/>
                </a:solidFill>
                <a:latin typeface="Cambria" panose="02040503050406030204" pitchFamily="18" charset="0"/>
              </a:rPr>
              <a:t>IZRAZITO NEGATIVNO – NEGATIVNO – NI NEGATIVNO NI POZITIVNO – POZITIVNO – IZRAZITO POZITIVNO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6991" y="279918"/>
            <a:ext cx="11415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UTJECAJ </a:t>
            </a:r>
            <a:r>
              <a:rPr lang="hr-HR" sz="24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PANDEMIJE</a:t>
            </a:r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4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COVID</a:t>
            </a:r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-19  NA POJEDINE ASPEKTE ŽIVOTA</a:t>
            </a:r>
            <a:endParaRPr lang="en-GB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3205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6991" y="261630"/>
            <a:ext cx="120550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rgbClr val="5B9BD5">
                    <a:lumMod val="75000"/>
                  </a:srgb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UTJECAJ PANDEMIJE COVID-19  NA POJEDINE ASPEKTE ŽIVOTA </a:t>
            </a:r>
          </a:p>
          <a:p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USPOREDBA REZULTATA VAŠE ŠKOLE S NACIONALNIM PROSJEKOM U ŠK. GOD. 2021./2022.</a:t>
            </a:r>
            <a:endParaRPr lang="en-GB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xmlns="" id="{F22FF9AA-958F-4EE4-9617-D1EDEB98F0E6}"/>
              </a:ext>
            </a:extLst>
          </p:cNvPr>
          <p:cNvSpPr txBox="1"/>
          <p:nvPr/>
        </p:nvSpPr>
        <p:spPr>
          <a:xfrm>
            <a:off x="486035" y="1949862"/>
            <a:ext cx="1344195" cy="4304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r-Latn-R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r-HR" sz="1200" dirty="0">
                <a:solidFill>
                  <a:prstClr val="black"/>
                </a:solidFill>
                <a:latin typeface="Cambria" panose="02040503050406030204" pitchFamily="18" charset="0"/>
              </a:rPr>
              <a:t>IZRAZITO POZITIVNO</a:t>
            </a:r>
          </a:p>
          <a:p>
            <a:pPr algn="ctr">
              <a:spcBef>
                <a:spcPts val="5200"/>
              </a:spcBef>
            </a:pPr>
            <a:r>
              <a:rPr lang="hr-HR" sz="1200" dirty="0">
                <a:solidFill>
                  <a:prstClr val="black"/>
                </a:solidFill>
                <a:latin typeface="Cambria" panose="02040503050406030204" pitchFamily="18" charset="0"/>
              </a:rPr>
              <a:t>POZITIVNO</a:t>
            </a:r>
          </a:p>
          <a:p>
            <a:pPr algn="ctr">
              <a:spcBef>
                <a:spcPts val="5400"/>
              </a:spcBef>
            </a:pPr>
            <a:r>
              <a:rPr lang="hr-HR" sz="1200" dirty="0">
                <a:solidFill>
                  <a:prstClr val="black"/>
                </a:solidFill>
                <a:latin typeface="Cambria" panose="02040503050406030204" pitchFamily="18" charset="0"/>
              </a:rPr>
              <a:t>NI NEGATIVNO NI POZITIVNO</a:t>
            </a:r>
          </a:p>
          <a:p>
            <a:pPr algn="ctr">
              <a:spcBef>
                <a:spcPts val="5400"/>
              </a:spcBef>
            </a:pPr>
            <a:r>
              <a:rPr lang="hr-HR" sz="1200" dirty="0">
                <a:solidFill>
                  <a:prstClr val="black"/>
                </a:solidFill>
                <a:latin typeface="Cambria" panose="02040503050406030204" pitchFamily="18" charset="0"/>
              </a:rPr>
              <a:t>NEGATIVNO</a:t>
            </a:r>
          </a:p>
          <a:p>
            <a:pPr algn="ctr">
              <a:spcBef>
                <a:spcPts val="5400"/>
              </a:spcBef>
            </a:pPr>
            <a:r>
              <a:rPr lang="hr-HR" sz="1200" dirty="0">
                <a:solidFill>
                  <a:prstClr val="black"/>
                </a:solidFill>
                <a:latin typeface="Cambria" panose="02040503050406030204" pitchFamily="18" charset="0"/>
              </a:rPr>
              <a:t>IZRAZITO NEGATIVNO</a:t>
            </a:r>
          </a:p>
        </p:txBody>
      </p:sp>
      <p:graphicFrame>
        <p:nvGraphicFramePr>
          <p:cNvPr id="2" name="Chart 3">
            <a:extLst>
              <a:ext uri="{FF2B5EF4-FFF2-40B4-BE49-F238E27FC236}">
                <a16:creationId xmlns:a16="http://schemas.microsoft.com/office/drawing/2014/main" xmlns="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0578393"/>
              </p:ext>
            </p:extLst>
          </p:nvPr>
        </p:nvGraphicFramePr>
        <p:xfrm>
          <a:off x="1967221" y="1073588"/>
          <a:ext cx="10087788" cy="5668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3283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9206" y="989824"/>
            <a:ext cx="11693769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spcBef>
                <a:spcPts val="600"/>
              </a:spcBef>
              <a:spcAft>
                <a:spcPts val="600"/>
              </a:spcAft>
              <a:buClr>
                <a:srgbClr val="FF5050"/>
              </a:buClr>
              <a:buFont typeface="Wingdings" panose="05000000000000000000" pitchFamily="2" charset="2"/>
              <a:buChar char="§"/>
            </a:pP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Znanstveno-istraživački projekt financiran od Ministarstva znanosti i obrazovanja provodio se od ožujka 2021. do prosinca 2021. godine.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Clr>
                <a:srgbClr val="FF5050"/>
              </a:buClr>
              <a:buFont typeface="Wingdings" panose="05000000000000000000" pitchFamily="2" charset="2"/>
              <a:buChar char="§"/>
            </a:pP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Kao nastavak tog projekta, od kolovoza 2021. do veljače 2023. godine provodi se znanstveno-istraživački projekt financiran od Hrvatske zaklade za znanost.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Clr>
                <a:srgbClr val="FF5050"/>
              </a:buClr>
              <a:buFont typeface="Wingdings" panose="05000000000000000000" pitchFamily="2" charset="2"/>
              <a:buChar char="§"/>
            </a:pP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Cilj je projekta uspostaviti znanstveno praćenje učinaka </a:t>
            </a:r>
            <a:r>
              <a:rPr lang="hr-HR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pandemije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i potresa na organizaciju odgojno-obrazovnih procesa i dobrobit učenika i odgojno-obrazovnih djelatnika te osigurati osnovu za donošenje na podacima informiranih obrazovnih politika te za razmjenu iskustava između škola. 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Clr>
                <a:srgbClr val="FF5050"/>
              </a:buClr>
              <a:buFont typeface="Wingdings" panose="05000000000000000000" pitchFamily="2" charset="2"/>
              <a:buChar char="§"/>
            </a:pP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Rezultati projekta bit će osnova za osmišljavanje i uvođenje mjera na sustavnoj razini koje mogu ublažiti poremećaje odgojno-obrazovnih procesa nastale kao posljedica promjena uzrokovanih </a:t>
            </a:r>
            <a:r>
              <a:rPr lang="hr-HR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pandemijom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bolesti </a:t>
            </a:r>
            <a:r>
              <a:rPr lang="hr-HR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COVID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-19 te osnažiti učenike, odgojno-obrazovne djelatnike i roditelje za uspješno ovladavanje kriznim situacijama u budućnosti.</a:t>
            </a:r>
            <a:endParaRPr lang="en-GB" sz="2400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hr-HR" sz="1600" dirty="0"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0223" y="65547"/>
            <a:ext cx="1111491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46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O ISTRAŽIVANJU</a:t>
            </a:r>
          </a:p>
        </p:txBody>
      </p:sp>
    </p:spTree>
    <p:extLst>
      <p:ext uri="{BB962C8B-B14F-4D97-AF65-F5344CB8AC3E}">
        <p14:creationId xmlns:p14="http://schemas.microsoft.com/office/powerpoint/2010/main" val="12228986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6990" y="279918"/>
            <a:ext cx="120550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rgbClr val="5B9BD5">
                    <a:lumMod val="75000"/>
                  </a:srgb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UTJECAJ PANDEMIJE COVID-19  NA POJEDINE ASPEKTE ŽIVOTA </a:t>
            </a:r>
          </a:p>
          <a:p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USPOREDBA ODGOVORA UČENIKA VAŠE ŠKOLE U ŠK. GOD. 2020./2021. I ŠK. GOD. 2021./2022. (2. - 3. RAZRED)</a:t>
            </a:r>
            <a:endParaRPr lang="en-GB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9DF0461-A305-470B-A138-6F705AEDDD70}"/>
              </a:ext>
            </a:extLst>
          </p:cNvPr>
          <p:cNvSpPr txBox="1"/>
          <p:nvPr/>
        </p:nvSpPr>
        <p:spPr>
          <a:xfrm>
            <a:off x="510074" y="2195940"/>
            <a:ext cx="1381154" cy="4314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r-Latn-R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r-HR" sz="1200" dirty="0">
                <a:solidFill>
                  <a:prstClr val="black"/>
                </a:solidFill>
                <a:latin typeface="Cambria" panose="02040503050406030204" pitchFamily="18" charset="0"/>
              </a:rPr>
              <a:t>IZRAZITO POZITIVNO</a:t>
            </a:r>
          </a:p>
          <a:p>
            <a:pPr algn="ctr">
              <a:spcBef>
                <a:spcPts val="5200"/>
              </a:spcBef>
            </a:pPr>
            <a:r>
              <a:rPr lang="hr-HR" sz="1200" dirty="0">
                <a:solidFill>
                  <a:prstClr val="black"/>
                </a:solidFill>
                <a:latin typeface="Cambria" panose="02040503050406030204" pitchFamily="18" charset="0"/>
              </a:rPr>
              <a:t>POZITIVNO</a:t>
            </a:r>
          </a:p>
          <a:p>
            <a:pPr algn="ctr">
              <a:spcBef>
                <a:spcPts val="5400"/>
              </a:spcBef>
            </a:pPr>
            <a:r>
              <a:rPr lang="hr-HR" sz="1200" dirty="0">
                <a:solidFill>
                  <a:prstClr val="black"/>
                </a:solidFill>
                <a:latin typeface="Cambria" panose="02040503050406030204" pitchFamily="18" charset="0"/>
              </a:rPr>
              <a:t>NI NEGATIVNO NI POZITIVNO</a:t>
            </a:r>
          </a:p>
          <a:p>
            <a:pPr algn="ctr">
              <a:spcBef>
                <a:spcPts val="5400"/>
              </a:spcBef>
            </a:pPr>
            <a:r>
              <a:rPr lang="hr-HR" sz="1200" dirty="0">
                <a:solidFill>
                  <a:prstClr val="black"/>
                </a:solidFill>
                <a:latin typeface="Cambria" panose="02040503050406030204" pitchFamily="18" charset="0"/>
              </a:rPr>
              <a:t>NEGATIVNO</a:t>
            </a:r>
          </a:p>
          <a:p>
            <a:pPr algn="ctr">
              <a:spcBef>
                <a:spcPts val="5400"/>
              </a:spcBef>
            </a:pPr>
            <a:r>
              <a:rPr lang="hr-HR" sz="1200" dirty="0">
                <a:solidFill>
                  <a:prstClr val="black"/>
                </a:solidFill>
                <a:latin typeface="Cambria" panose="02040503050406030204" pitchFamily="18" charset="0"/>
              </a:rPr>
              <a:t>IZRAZITO NEGATIVNO</a:t>
            </a:r>
          </a:p>
        </p:txBody>
      </p:sp>
      <p:graphicFrame>
        <p:nvGraphicFramePr>
          <p:cNvPr id="2" name="Chart 3">
            <a:extLst>
              <a:ext uri="{FF2B5EF4-FFF2-40B4-BE49-F238E27FC236}">
                <a16:creationId xmlns:a16="http://schemas.microsoft.com/office/drawing/2014/main" xmlns="" id="{00000000-0008-0000-01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0565413"/>
              </p:ext>
            </p:extLst>
          </p:nvPr>
        </p:nvGraphicFramePr>
        <p:xfrm>
          <a:off x="1959234" y="1408922"/>
          <a:ext cx="9927966" cy="5663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05267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6991" y="279918"/>
            <a:ext cx="114158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2400" b="1" dirty="0">
                <a:solidFill>
                  <a:srgbClr val="5B9BD5">
                    <a:lumMod val="75000"/>
                  </a:srgb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UTJECAJ PANDEMIJE </a:t>
            </a:r>
            <a:r>
              <a:rPr lang="hr-HR" sz="2400" b="1" dirty="0" err="1">
                <a:solidFill>
                  <a:srgbClr val="5B9BD5">
                    <a:lumMod val="75000"/>
                  </a:srgb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COVID</a:t>
            </a:r>
            <a:r>
              <a:rPr lang="hr-HR" sz="2400" b="1" dirty="0">
                <a:solidFill>
                  <a:srgbClr val="5B9BD5">
                    <a:lumMod val="75000"/>
                  </a:srgb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-19 NA POJEDINE ASPEKTE ŽIVOTA </a:t>
            </a:r>
          </a:p>
          <a:p>
            <a:pPr lvl="0"/>
            <a:r>
              <a:rPr lang="hr-HR" sz="2400" b="1" dirty="0">
                <a:solidFill>
                  <a:srgbClr val="5B9BD5">
                    <a:lumMod val="75000"/>
                  </a:srgb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UČENICI VAŠE ŠKOLE U ŠK. GOD. 2021./2022.</a:t>
            </a:r>
            <a:endParaRPr lang="en-GB" sz="2200" b="1" dirty="0">
              <a:solidFill>
                <a:srgbClr val="5B9BD5">
                  <a:lumMod val="75000"/>
                </a:srgb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960077"/>
              </p:ext>
            </p:extLst>
          </p:nvPr>
        </p:nvGraphicFramePr>
        <p:xfrm>
          <a:off x="136991" y="1528394"/>
          <a:ext cx="11902610" cy="495639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3363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132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32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132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132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132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550710">
                <a:tc>
                  <a:txBody>
                    <a:bodyPr/>
                    <a:lstStyle/>
                    <a:p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IZRAZITO NEGATIVNO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NEGATIVNO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1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NI</a:t>
                      </a:r>
                      <a:r>
                        <a:rPr lang="hr-HR" sz="1100" u="none" strike="noStrike" baseline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NEGATIVNO NI POZITIVNO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POZITIVNO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IZRAZITO POZITIVNO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algn="l" fontAlgn="t"/>
                      <a:r>
                        <a:rPr lang="hr-HR" sz="1400" u="none" strike="noStrike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…odnosi sa članovima obitelji</a:t>
                      </a:r>
                      <a:endParaRPr lang="hr-HR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50.8%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26.9%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13.8%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algn="l" fontAlgn="t"/>
                      <a:r>
                        <a:rPr lang="hr-HR" sz="1400" u="none" strike="noStrike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…odnosi s bliskim prijateljima</a:t>
                      </a:r>
                      <a:endParaRPr lang="hr-HR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41.5%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33.1%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10.8%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algn="l" fontAlgn="t"/>
                      <a:r>
                        <a:rPr lang="hr-HR" sz="1400" u="none" strike="noStrike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…bavljenje izvanškolskim aktivnostima i hobijima</a:t>
                      </a:r>
                      <a:endParaRPr lang="hr-HR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37.7%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21.5%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algn="l" fontAlgn="t"/>
                      <a:r>
                        <a:rPr lang="hr-HR" sz="1400" u="none" strike="noStrike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…bavljenje tjelesnim aktivnostima i sportom</a:t>
                      </a:r>
                      <a:endParaRPr lang="hr-HR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26.2%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12.3%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algn="l" fontAlgn="t"/>
                      <a:r>
                        <a:rPr lang="hr-HR" sz="1400" u="none" strike="noStrike" noProof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…fizičko zdravlje</a:t>
                      </a:r>
                      <a:endParaRPr lang="hr-HR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26.9%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43.1%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12.3%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algn="l" fontAlgn="t"/>
                      <a:r>
                        <a:rPr lang="hr-HR" sz="1400" u="none" strike="noStrike" noProof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…psihičko zdravlje</a:t>
                      </a:r>
                      <a:endParaRPr lang="hr-HR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33.1%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37.7%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8.5%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algn="l" fontAlgn="t"/>
                      <a:r>
                        <a:rPr lang="hr-HR" sz="1400" u="none" strike="noStrike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…planovi vezane uz</a:t>
                      </a:r>
                      <a:r>
                        <a:rPr lang="hr-HR" sz="1400" u="none" strike="noStrike" baseline="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nastavak obrazovanja</a:t>
                      </a:r>
                      <a:endParaRPr lang="hr-HR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56.6%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algn="l" fontAlgn="t"/>
                      <a:r>
                        <a:rPr lang="hr-HR" sz="1400" u="none" strike="noStrike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…planovi vezane uz zapošljavanje</a:t>
                      </a:r>
                      <a:endParaRPr lang="hr-HR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65.4%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2615749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06079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311189" y="1533525"/>
            <a:ext cx="11655552" cy="3311184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hr-HR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UTJECAJ PROMJENA U NASTAVI I ORGANIZACIJI ŠKOLE NA ČIMBENIKE U OBRAZOVNOM PROCESU</a:t>
            </a:r>
            <a:br>
              <a:rPr lang="hr-HR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370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6990" y="1053326"/>
            <a:ext cx="12169309" cy="5878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prstClr val="black"/>
                </a:solidFill>
                <a:latin typeface="Cambria" panose="02040503050406030204" pitchFamily="18" charset="0"/>
              </a:rPr>
              <a:t>UČENICI SU PITANI:</a:t>
            </a:r>
          </a:p>
          <a:p>
            <a:pPr>
              <a:lnSpc>
                <a:spcPct val="150000"/>
              </a:lnSpc>
            </a:pPr>
            <a:r>
              <a:rPr lang="hr-HR" b="1" dirty="0">
                <a:solidFill>
                  <a:prstClr val="black"/>
                </a:solidFill>
                <a:latin typeface="Cambria" panose="02040503050406030204" pitchFamily="18" charset="0"/>
              </a:rPr>
              <a:t>KAKO SU PROMJENE U NASTAVI I ORGANIZACIJI ŠKOLE UVEDENE ZBOG </a:t>
            </a:r>
            <a:r>
              <a:rPr lang="hr-HR" b="1" dirty="0" err="1">
                <a:solidFill>
                  <a:prstClr val="black"/>
                </a:solidFill>
                <a:latin typeface="Cambria" panose="02040503050406030204" pitchFamily="18" charset="0"/>
              </a:rPr>
              <a:t>PANDEMIJE</a:t>
            </a:r>
            <a:r>
              <a:rPr lang="hr-HR" b="1" dirty="0">
                <a:solidFill>
                  <a:prstClr val="black"/>
                </a:solidFill>
                <a:latin typeface="Cambria" panose="02040503050406030204" pitchFamily="18" charset="0"/>
              </a:rPr>
              <a:t> </a:t>
            </a:r>
            <a:r>
              <a:rPr lang="hr-HR" b="1" dirty="0" err="1">
                <a:solidFill>
                  <a:prstClr val="black"/>
                </a:solidFill>
                <a:latin typeface="Cambria" panose="02040503050406030204" pitchFamily="18" charset="0"/>
              </a:rPr>
              <a:t>COVID</a:t>
            </a:r>
            <a:r>
              <a:rPr lang="hr-HR" b="1" dirty="0">
                <a:solidFill>
                  <a:prstClr val="black"/>
                </a:solidFill>
                <a:latin typeface="Cambria" panose="02040503050406030204" pitchFamily="18" charset="0"/>
              </a:rPr>
              <a:t>-19 UTJECALE NA TVOJU?</a:t>
            </a:r>
          </a:p>
          <a:p>
            <a:pPr marL="4000500" lvl="8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Sposobnost praćenja nastave</a:t>
            </a:r>
          </a:p>
          <a:p>
            <a:pPr marL="4000500" lvl="8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Radne navike</a:t>
            </a:r>
          </a:p>
          <a:p>
            <a:pPr marL="4000500" lvl="8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Razumijevanje školskog gradiva</a:t>
            </a:r>
          </a:p>
          <a:p>
            <a:pPr marL="4000500" lvl="8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Motivaciju za učenje </a:t>
            </a:r>
          </a:p>
          <a:p>
            <a:pPr marL="4000500" lvl="8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Ocjene</a:t>
            </a:r>
          </a:p>
          <a:p>
            <a:pPr marL="4000500" lvl="8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Odnos s drugim učenicima iz razreda</a:t>
            </a:r>
          </a:p>
          <a:p>
            <a:pPr marL="4000500" lvl="8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Odnos s nastavnicima</a:t>
            </a:r>
          </a:p>
          <a:p>
            <a:pPr marL="4000500" lvl="8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Znanja i vještine iz školskih predmeta</a:t>
            </a:r>
          </a:p>
          <a:p>
            <a:pPr marL="4000500" lvl="8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Digitalne vještine</a:t>
            </a:r>
          </a:p>
          <a:p>
            <a:pPr marL="4000500" lvl="8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Pripremljenost za uspješno studiranje</a:t>
            </a:r>
          </a:p>
          <a:p>
            <a:pPr marL="4000500" lvl="8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Pripremljenost za uspješan ulazak na tržište rada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prstClr val="black"/>
                </a:solidFill>
                <a:latin typeface="Cambria" panose="02040503050406030204" pitchFamily="18" charset="0"/>
              </a:rPr>
              <a:t>PONUĐENI ODGOVORI SU BILI:</a:t>
            </a:r>
          </a:p>
          <a:p>
            <a:pPr algn="ctr">
              <a:lnSpc>
                <a:spcPct val="150000"/>
              </a:lnSpc>
            </a:pPr>
            <a:r>
              <a:rPr lang="hr-HR" sz="1900" b="1" dirty="0">
                <a:solidFill>
                  <a:prstClr val="black"/>
                </a:solidFill>
                <a:latin typeface="Cambria" panose="02040503050406030204" pitchFamily="18" charset="0"/>
              </a:rPr>
              <a:t>IZRAZITO NEGATIVNO – NEGATIVNO – NI NEGATIVNO NI POZITIVNO – POZITIVNO – IZRAZITO POZITIVNO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6991" y="279918"/>
            <a:ext cx="114158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UTJECAJ PROMJENA U NASTAVI I ORGANIZACIJI ŠKOLE NA ČIMBENIKE U OBRAZOVNOM PROCESU</a:t>
            </a:r>
            <a:endParaRPr lang="en-GB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2501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6991" y="279918"/>
            <a:ext cx="11415862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UTJECAJ PROMJENA U NASTAVI I ORGANIZACIJI ŠKOLE NA ČIMBENIKE U OBRAZOVNOM PROCESU</a:t>
            </a:r>
            <a:r>
              <a:rPr lang="hr-HR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r-HR" sz="2400" b="1" dirty="0">
                <a:solidFill>
                  <a:srgbClr val="5B9BD5">
                    <a:lumMod val="75000"/>
                  </a:srgb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USPOREDBA REZULTATA VAŠE ŠKOLE S NACIONALNIM PROSJEKOM U ŠKOLSKOJ GODINI 2021./2022.</a:t>
            </a:r>
            <a:endParaRPr lang="en-GB" sz="22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2200" b="1" dirty="0">
              <a:solidFill>
                <a:srgbClr val="5B9BD5">
                  <a:lumMod val="75000"/>
                </a:srgb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1DE2E5A-C34B-402B-BC64-725954AB8127}"/>
              </a:ext>
            </a:extLst>
          </p:cNvPr>
          <p:cNvSpPr txBox="1"/>
          <p:nvPr/>
        </p:nvSpPr>
        <p:spPr>
          <a:xfrm>
            <a:off x="39603" y="2337587"/>
            <a:ext cx="1652631" cy="38523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r-Latn-R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r-HR" sz="1100" dirty="0">
                <a:solidFill>
                  <a:prstClr val="black"/>
                </a:solidFill>
                <a:latin typeface="Cambria" panose="02040503050406030204" pitchFamily="18" charset="0"/>
              </a:rPr>
              <a:t>IZRAZITO POZITIVNO</a:t>
            </a:r>
          </a:p>
          <a:p>
            <a:pPr algn="ctr">
              <a:spcBef>
                <a:spcPts val="5200"/>
              </a:spcBef>
            </a:pPr>
            <a:r>
              <a:rPr lang="hr-HR" sz="1100" dirty="0">
                <a:solidFill>
                  <a:prstClr val="black"/>
                </a:solidFill>
                <a:latin typeface="Cambria" panose="02040503050406030204" pitchFamily="18" charset="0"/>
              </a:rPr>
              <a:t>POZITIVNO</a:t>
            </a:r>
          </a:p>
          <a:p>
            <a:pPr algn="ctr">
              <a:spcBef>
                <a:spcPts val="5400"/>
              </a:spcBef>
            </a:pPr>
            <a:r>
              <a:rPr lang="hr-HR" sz="1100" dirty="0">
                <a:solidFill>
                  <a:prstClr val="black"/>
                </a:solidFill>
                <a:latin typeface="Cambria" panose="02040503050406030204" pitchFamily="18" charset="0"/>
              </a:rPr>
              <a:t>NI NEGATIVNO NI POZITIVNO</a:t>
            </a:r>
          </a:p>
          <a:p>
            <a:pPr algn="ctr">
              <a:spcBef>
                <a:spcPts val="5400"/>
              </a:spcBef>
            </a:pPr>
            <a:r>
              <a:rPr lang="hr-HR" sz="1100" dirty="0">
                <a:solidFill>
                  <a:prstClr val="black"/>
                </a:solidFill>
                <a:latin typeface="Cambria" panose="02040503050406030204" pitchFamily="18" charset="0"/>
              </a:rPr>
              <a:t>NEGATIVNO</a:t>
            </a:r>
          </a:p>
          <a:p>
            <a:pPr algn="ctr">
              <a:spcBef>
                <a:spcPts val="5400"/>
              </a:spcBef>
            </a:pPr>
            <a:r>
              <a:rPr lang="hr-HR" sz="1100" dirty="0">
                <a:solidFill>
                  <a:prstClr val="black"/>
                </a:solidFill>
                <a:latin typeface="Cambria" panose="02040503050406030204" pitchFamily="18" charset="0"/>
              </a:rPr>
              <a:t>IZRAZITO NEGATIVNO</a:t>
            </a:r>
          </a:p>
        </p:txBody>
      </p:sp>
      <p:graphicFrame>
        <p:nvGraphicFramePr>
          <p:cNvPr id="2" name="Chart 12">
            <a:extLst>
              <a:ext uri="{FF2B5EF4-FFF2-40B4-BE49-F238E27FC236}">
                <a16:creationId xmlns:a16="http://schemas.microsoft.com/office/drawing/2014/main" xmlns="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8532032"/>
              </p:ext>
            </p:extLst>
          </p:nvPr>
        </p:nvGraphicFramePr>
        <p:xfrm>
          <a:off x="1692234" y="1418544"/>
          <a:ext cx="10362775" cy="5439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39332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6991" y="279918"/>
            <a:ext cx="114158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UTJECAJ PROMJENA U NASTAVI I ORGANIZACIJI ŠKOLE NA ČIMBENIKE U OBRAZOVNOM PROCESU</a:t>
            </a:r>
            <a:r>
              <a:rPr lang="hr-HR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r-HR" sz="2400" b="1" dirty="0">
                <a:solidFill>
                  <a:srgbClr val="5B9BD5">
                    <a:lumMod val="75000"/>
                  </a:srgb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USPOREDBA ODGOVORA UČENIKA VAŠE ŠKOLE U ŠK. GOD. 2020./2021. I ŠK. GOD. 2021./2022. (2. - 3. RAZRED)</a:t>
            </a:r>
            <a:endParaRPr lang="en-GB" sz="2400" b="1" dirty="0">
              <a:solidFill>
                <a:srgbClr val="5B9BD5">
                  <a:lumMod val="75000"/>
                </a:srgb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1E3914C-DC46-4423-A6DD-FBA794379AA4}"/>
              </a:ext>
            </a:extLst>
          </p:cNvPr>
          <p:cNvSpPr txBox="1"/>
          <p:nvPr/>
        </p:nvSpPr>
        <p:spPr>
          <a:xfrm>
            <a:off x="136991" y="2509268"/>
            <a:ext cx="1652631" cy="38523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r-Latn-R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r-HR" sz="1100" dirty="0">
                <a:solidFill>
                  <a:prstClr val="black"/>
                </a:solidFill>
                <a:latin typeface="Cambria" panose="02040503050406030204" pitchFamily="18" charset="0"/>
              </a:rPr>
              <a:t>IZRAZITO POZITIVNO</a:t>
            </a:r>
          </a:p>
          <a:p>
            <a:pPr algn="ctr">
              <a:spcBef>
                <a:spcPts val="5200"/>
              </a:spcBef>
            </a:pPr>
            <a:r>
              <a:rPr lang="hr-HR" sz="1100" dirty="0">
                <a:solidFill>
                  <a:prstClr val="black"/>
                </a:solidFill>
                <a:latin typeface="Cambria" panose="02040503050406030204" pitchFamily="18" charset="0"/>
              </a:rPr>
              <a:t>POZITIVNO</a:t>
            </a:r>
          </a:p>
          <a:p>
            <a:pPr algn="ctr">
              <a:spcBef>
                <a:spcPts val="5400"/>
              </a:spcBef>
            </a:pPr>
            <a:r>
              <a:rPr lang="hr-HR" sz="1100" dirty="0">
                <a:solidFill>
                  <a:prstClr val="black"/>
                </a:solidFill>
                <a:latin typeface="Cambria" panose="02040503050406030204" pitchFamily="18" charset="0"/>
              </a:rPr>
              <a:t>NI NEGATIVNO NI POZITIVNO</a:t>
            </a:r>
          </a:p>
          <a:p>
            <a:pPr algn="ctr">
              <a:spcBef>
                <a:spcPts val="5400"/>
              </a:spcBef>
            </a:pPr>
            <a:r>
              <a:rPr lang="hr-HR" sz="1100" dirty="0">
                <a:solidFill>
                  <a:prstClr val="black"/>
                </a:solidFill>
                <a:latin typeface="Cambria" panose="02040503050406030204" pitchFamily="18" charset="0"/>
              </a:rPr>
              <a:t>NEGATIVNO</a:t>
            </a:r>
          </a:p>
          <a:p>
            <a:pPr algn="ctr">
              <a:spcBef>
                <a:spcPts val="5400"/>
              </a:spcBef>
            </a:pPr>
            <a:r>
              <a:rPr lang="hr-HR" sz="1100" dirty="0">
                <a:solidFill>
                  <a:prstClr val="black"/>
                </a:solidFill>
                <a:latin typeface="Cambria" panose="02040503050406030204" pitchFamily="18" charset="0"/>
              </a:rPr>
              <a:t>IZRAZITO NEGATIVNO</a:t>
            </a:r>
          </a:p>
        </p:txBody>
      </p:sp>
      <p:graphicFrame>
        <p:nvGraphicFramePr>
          <p:cNvPr id="2" name="Chart 12">
            <a:extLst>
              <a:ext uri="{FF2B5EF4-FFF2-40B4-BE49-F238E27FC236}">
                <a16:creationId xmlns:a16="http://schemas.microsoft.com/office/drawing/2014/main" xmlns="" id="{00000000-0008-0000-02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3880230"/>
              </p:ext>
            </p:extLst>
          </p:nvPr>
        </p:nvGraphicFramePr>
        <p:xfrm>
          <a:off x="1652631" y="1411738"/>
          <a:ext cx="10402378" cy="5642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50795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6991" y="279918"/>
            <a:ext cx="114158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UTJECAJ PROMJENA U NASTAVI I ORGANIZACIJI ŠKOLE NA ČIMBENIKE U OBRAZOVNOM PROCESU</a:t>
            </a:r>
            <a:r>
              <a:rPr lang="hr-HR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r-HR" sz="2400" b="1" dirty="0">
                <a:solidFill>
                  <a:srgbClr val="5B9BD5">
                    <a:lumMod val="75000"/>
                  </a:srgb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UČENICI VAŠE ŠKOLE U ŠK. GOD. 2021./2022.</a:t>
            </a:r>
            <a:endParaRPr lang="en-GB" sz="2200" b="1" dirty="0">
              <a:solidFill>
                <a:srgbClr val="5B9BD5">
                  <a:lumMod val="75000"/>
                </a:srgbClr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677520"/>
              </p:ext>
            </p:extLst>
          </p:nvPr>
        </p:nvGraphicFramePr>
        <p:xfrm>
          <a:off x="472440" y="1247775"/>
          <a:ext cx="11224259" cy="548830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0892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270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2700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2700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2700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2700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20606">
                <a:tc>
                  <a:txBody>
                    <a:bodyPr/>
                    <a:lstStyle/>
                    <a:p>
                      <a:endParaRPr lang="en-GB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effectLst/>
                          <a:latin typeface="Cambria" panose="02040503050406030204" pitchFamily="18" charset="0"/>
                        </a:rPr>
                        <a:t>IZRAZITO NEGATIVNO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effectLst/>
                          <a:latin typeface="Cambria" panose="02040503050406030204" pitchFamily="18" charset="0"/>
                        </a:rPr>
                        <a:t>NEGATIVNO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100" u="none" strike="noStrike" dirty="0">
                          <a:effectLst/>
                          <a:latin typeface="Cambria" panose="02040503050406030204" pitchFamily="18" charset="0"/>
                        </a:rPr>
                        <a:t>NI</a:t>
                      </a:r>
                      <a:r>
                        <a:rPr lang="hr-HR" sz="1100" u="none" strike="noStrike" baseline="0" dirty="0">
                          <a:effectLst/>
                          <a:latin typeface="Cambria" panose="02040503050406030204" pitchFamily="18" charset="0"/>
                        </a:rPr>
                        <a:t> NEGATIVNO NI POZITIVNO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effectLst/>
                          <a:latin typeface="Cambria" panose="02040503050406030204" pitchFamily="18" charset="0"/>
                        </a:rPr>
                        <a:t>POZITIVNO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effectLst/>
                          <a:latin typeface="Cambria" panose="02040503050406030204" pitchFamily="18" charset="0"/>
                        </a:rPr>
                        <a:t>IZRAZITO POZITIVNO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0700">
                <a:tc>
                  <a:txBody>
                    <a:bodyPr/>
                    <a:lstStyle/>
                    <a:p>
                      <a:pPr lvl="1" algn="l" fontAlgn="t"/>
                      <a:r>
                        <a:rPr lang="hr-HR" sz="1400" u="none" strike="noStrike" noProof="0" dirty="0">
                          <a:effectLst/>
                          <a:latin typeface="Cambria" panose="02040503050406030204" pitchFamily="18" charset="0"/>
                        </a:rPr>
                        <a:t>Sposobnost praćenja nastave</a:t>
                      </a:r>
                      <a:endParaRPr lang="hr-HR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55.4%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0700">
                <a:tc>
                  <a:txBody>
                    <a:bodyPr/>
                    <a:lstStyle/>
                    <a:p>
                      <a:pPr lvl="1" algn="l" fontAlgn="t"/>
                      <a:r>
                        <a:rPr lang="hr-HR" sz="1400" u="none" strike="noStrike" noProof="0" dirty="0">
                          <a:effectLst/>
                          <a:latin typeface="Cambria" panose="02040503050406030204" pitchFamily="18" charset="0"/>
                        </a:rPr>
                        <a:t>Radne navike</a:t>
                      </a:r>
                      <a:endParaRPr lang="hr-HR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21.9%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46.9%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21.1%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0700">
                <a:tc>
                  <a:txBody>
                    <a:bodyPr/>
                    <a:lstStyle/>
                    <a:p>
                      <a:pPr lvl="1" algn="l" fontAlgn="t"/>
                      <a:r>
                        <a:rPr lang="hr-HR" sz="1400" u="none" strike="noStrike" noProof="0" dirty="0">
                          <a:effectLst/>
                          <a:latin typeface="Cambria" panose="02040503050406030204" pitchFamily="18" charset="0"/>
                        </a:rPr>
                        <a:t>Razumijevanje školskog gradiva</a:t>
                      </a:r>
                      <a:endParaRPr lang="hr-HR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40.8%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42.3%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0700">
                <a:tc>
                  <a:txBody>
                    <a:bodyPr/>
                    <a:lstStyle/>
                    <a:p>
                      <a:pPr lvl="1" algn="l" fontAlgn="t"/>
                      <a:r>
                        <a:rPr lang="hr-HR" sz="1400" u="none" strike="noStrike" noProof="0" dirty="0">
                          <a:effectLst/>
                          <a:latin typeface="Cambria" panose="02040503050406030204" pitchFamily="18" charset="0"/>
                        </a:rPr>
                        <a:t>Motivacija</a:t>
                      </a:r>
                      <a:endParaRPr lang="hr-HR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28.5%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47.7%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60700">
                <a:tc>
                  <a:txBody>
                    <a:bodyPr/>
                    <a:lstStyle/>
                    <a:p>
                      <a:pPr lvl="1" algn="l" fontAlgn="t"/>
                      <a:r>
                        <a:rPr lang="hr-HR" sz="1400" u="none" strike="noStrike" noProof="0" dirty="0">
                          <a:effectLst/>
                          <a:latin typeface="Cambria" panose="02040503050406030204" pitchFamily="18" charset="0"/>
                        </a:rPr>
                        <a:t>Ocjene</a:t>
                      </a:r>
                      <a:endParaRPr lang="hr-HR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26.9%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45.4%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6.9%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60700">
                <a:tc>
                  <a:txBody>
                    <a:bodyPr/>
                    <a:lstStyle/>
                    <a:p>
                      <a:pPr lvl="1" algn="l" fontAlgn="t"/>
                      <a:r>
                        <a:rPr lang="hr-HR" sz="1400" u="none" strike="noStrike" noProof="0" dirty="0">
                          <a:effectLst/>
                          <a:latin typeface="Cambria" panose="02040503050406030204" pitchFamily="18" charset="0"/>
                        </a:rPr>
                        <a:t>Odnos s drugim učenicima iz razreda</a:t>
                      </a:r>
                      <a:endParaRPr lang="hr-HR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26.2%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53.8%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60700">
                <a:tc>
                  <a:txBody>
                    <a:bodyPr/>
                    <a:lstStyle/>
                    <a:p>
                      <a:pPr lvl="1" algn="l" fontAlgn="t"/>
                      <a:r>
                        <a:rPr lang="hr-HR" sz="1400" u="none" strike="noStrike" noProof="0" dirty="0">
                          <a:effectLst/>
                          <a:latin typeface="Cambria" panose="02040503050406030204" pitchFamily="18" charset="0"/>
                        </a:rPr>
                        <a:t>Odnos s nastavnicima</a:t>
                      </a:r>
                      <a:endParaRPr lang="hr-HR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66.9%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60700">
                <a:tc>
                  <a:txBody>
                    <a:bodyPr/>
                    <a:lstStyle/>
                    <a:p>
                      <a:pPr lvl="1" algn="l" fontAlgn="t"/>
                      <a:r>
                        <a:rPr lang="hr-HR" sz="1400" u="none" strike="noStrike" noProof="0" dirty="0">
                          <a:effectLst/>
                          <a:latin typeface="Cambria" panose="02040503050406030204" pitchFamily="18" charset="0"/>
                        </a:rPr>
                        <a:t>Znanje i vještine iz školskih predmeta</a:t>
                      </a:r>
                      <a:endParaRPr lang="hr-HR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46.2%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60700">
                <a:tc>
                  <a:txBody>
                    <a:bodyPr/>
                    <a:lstStyle/>
                    <a:p>
                      <a:pPr lvl="1" algn="l" fontAlgn="t"/>
                      <a:r>
                        <a:rPr lang="hr-HR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Digitalne vještine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28.7%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54.3%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196693834"/>
                  </a:ext>
                </a:extLst>
              </a:tr>
              <a:tr h="460700">
                <a:tc>
                  <a:txBody>
                    <a:bodyPr/>
                    <a:lstStyle/>
                    <a:p>
                      <a:pPr lvl="1" algn="l" fontAlgn="t"/>
                      <a:r>
                        <a:rPr lang="hr-HR" sz="1400" u="none" strike="noStrike" noProof="0" dirty="0">
                          <a:effectLst/>
                          <a:latin typeface="Cambria" panose="02040503050406030204" pitchFamily="18" charset="0"/>
                        </a:rPr>
                        <a:t>Pripremljenost za uspješno studiranje</a:t>
                      </a:r>
                      <a:endParaRPr lang="hr-HR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46.2%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60700">
                <a:tc>
                  <a:txBody>
                    <a:bodyPr/>
                    <a:lstStyle/>
                    <a:p>
                      <a:pPr lvl="1" algn="l" fontAlgn="t"/>
                      <a:r>
                        <a:rPr lang="hr-HR" sz="1400" u="none" strike="noStrike" noProof="0" dirty="0">
                          <a:effectLst/>
                          <a:latin typeface="Cambria" panose="02040503050406030204" pitchFamily="18" charset="0"/>
                        </a:rPr>
                        <a:t>Pripremljenost za uspješan ulazak na tržište rada</a:t>
                      </a:r>
                      <a:endParaRPr lang="hr-HR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32.3%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46.9%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05595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268224" y="1280613"/>
            <a:ext cx="11655552" cy="302103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hr-HR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TEŠKOĆE PRI ISPUNJAVANJU ŠKOLSKIH OBAVEZA U ŠK. GOD. 2021./2022.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8600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6991" y="861517"/>
            <a:ext cx="11841960" cy="5370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UČENICI SU PITANI: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z="2000" b="1" dirty="0">
                <a:solidFill>
                  <a:prstClr val="black"/>
                </a:solidFill>
                <a:latin typeface="Cambria" panose="02040503050406030204" pitchFamily="18" charset="0"/>
              </a:rPr>
              <a:t>KOLIKO ČESTO SI PRI ISPUNJAVANJU SVOJIH ŠKOLSKIH OBVEZA U ZADNJA DVA TJEDNA IMAO/LA TEŠKOĆE U:</a:t>
            </a:r>
            <a:endParaRPr kumimoji="0" lang="hr-H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  <a:p>
            <a:pPr marL="4000500" marR="0" lvl="8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Planiranju rada na školskim </a:t>
            </a: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obvezama</a:t>
            </a:r>
            <a:endParaRPr kumimoji="0" lang="hr-H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  <a:p>
            <a:pPr marL="4000500" marR="0" lvl="8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Pokretanju samoga/same sebe za početak rada</a:t>
            </a:r>
          </a:p>
          <a:p>
            <a:pPr marL="4000500" marR="0" lvl="8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Održavanju pažnje tijekom rada na školskim obvezama</a:t>
            </a:r>
          </a:p>
          <a:p>
            <a:pPr marL="4000500" marR="0" lvl="8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Pronalaženju nečega zanimljivoga u onome što se radi</a:t>
            </a:r>
            <a:endParaRPr kumimoji="0" lang="hr-H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  <a:p>
            <a:pPr marL="4000500" marR="0" lvl="8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Izvršavanju školskih obveza na vrijeme, bez kašnjenja</a:t>
            </a:r>
          </a:p>
          <a:p>
            <a:pPr marL="4000500" marR="0" lvl="8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Prilagođavanju svoga pristupa izvršavanja školskih obveza situaciji</a:t>
            </a:r>
          </a:p>
          <a:p>
            <a:pPr marL="4000500" marR="0" lvl="8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Ustrajanju u radu u trenutku kad bi naišao/la na neki problem.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PONUĐENI ODGOVORI SU BILI: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  <a:p>
            <a:pPr lvl="0" algn="ctr">
              <a:lnSpc>
                <a:spcPct val="150000"/>
              </a:lnSpc>
            </a:pPr>
            <a:r>
              <a:rPr kumimoji="0" lang="hr-HR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NIKAD – RIJETKO – PONEKAD – ČESTO – GOTOVO UVIJEK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6991" y="279918"/>
            <a:ext cx="11415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z="2400" b="1" noProof="0" dirty="0">
                <a:solidFill>
                  <a:srgbClr val="5B9BD5">
                    <a:lumMod val="75000"/>
                  </a:srgb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hr-HR" sz="2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TEŠKOĆE PRI ISPUNJAVANJU ŠKOLSKIH OBAVEZA</a:t>
            </a: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88515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6991" y="279918"/>
            <a:ext cx="114158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noProof="0" dirty="0">
                <a:solidFill>
                  <a:srgbClr val="5B9BD5">
                    <a:lumMod val="75000"/>
                  </a:srgb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hr-HR" sz="2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TEŠKOĆE PRI ISPUNJAVANJU ŠKOLSKIH OBAVEZA U ŠK.</a:t>
            </a:r>
            <a:r>
              <a:rPr kumimoji="0" lang="hr-HR" sz="2400" b="1" i="0" u="none" strike="noStrike" kern="1200" cap="none" spc="0" normalizeH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GOD. 2021./ 2022. </a:t>
            </a:r>
            <a:r>
              <a:rPr kumimoji="0" lang="hr-HR" sz="2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USPOREDBA REZULTATA VAŠE ŠKOLE S NACIONALNIM PROSJEKOM</a:t>
            </a:r>
            <a:endParaRPr lang="en-GB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4D6297F-6959-47C8-B51F-3570D97D9B4C}"/>
              </a:ext>
            </a:extLst>
          </p:cNvPr>
          <p:cNvSpPr txBox="1"/>
          <p:nvPr/>
        </p:nvSpPr>
        <p:spPr>
          <a:xfrm>
            <a:off x="-130629" y="2365264"/>
            <a:ext cx="1658253" cy="3683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r-Latn-R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r-HR" sz="1100" dirty="0">
                <a:solidFill>
                  <a:prstClr val="black"/>
                </a:solidFill>
                <a:latin typeface="Cambria" panose="02040503050406030204" pitchFamily="18" charset="0"/>
              </a:rPr>
              <a:t>GOTOVO UVIJEK</a:t>
            </a:r>
          </a:p>
          <a:p>
            <a:pPr algn="ctr">
              <a:spcBef>
                <a:spcPts val="5200"/>
              </a:spcBef>
            </a:pPr>
            <a:r>
              <a:rPr lang="hr-HR" sz="1100" dirty="0">
                <a:solidFill>
                  <a:prstClr val="black"/>
                </a:solidFill>
                <a:latin typeface="Cambria" panose="02040503050406030204" pitchFamily="18" charset="0"/>
              </a:rPr>
              <a:t>ČESTO</a:t>
            </a:r>
          </a:p>
          <a:p>
            <a:pPr algn="ctr">
              <a:spcBef>
                <a:spcPts val="5400"/>
              </a:spcBef>
            </a:pPr>
            <a:r>
              <a:rPr lang="hr-HR" sz="1100" dirty="0">
                <a:solidFill>
                  <a:prstClr val="black"/>
                </a:solidFill>
                <a:latin typeface="Cambria" panose="02040503050406030204" pitchFamily="18" charset="0"/>
              </a:rPr>
              <a:t>PONEKAD</a:t>
            </a:r>
          </a:p>
          <a:p>
            <a:pPr algn="ctr">
              <a:spcBef>
                <a:spcPts val="5400"/>
              </a:spcBef>
            </a:pPr>
            <a:r>
              <a:rPr lang="hr-HR" sz="1100" dirty="0">
                <a:solidFill>
                  <a:prstClr val="black"/>
                </a:solidFill>
                <a:latin typeface="Cambria" panose="02040503050406030204" pitchFamily="18" charset="0"/>
              </a:rPr>
              <a:t>RIJETKO</a:t>
            </a:r>
          </a:p>
          <a:p>
            <a:pPr algn="ctr">
              <a:spcBef>
                <a:spcPts val="5400"/>
              </a:spcBef>
            </a:pPr>
            <a:r>
              <a:rPr lang="hr-HR" sz="1100" dirty="0">
                <a:solidFill>
                  <a:prstClr val="black"/>
                </a:solidFill>
                <a:latin typeface="Cambria" panose="02040503050406030204" pitchFamily="18" charset="0"/>
              </a:rPr>
              <a:t>NIKAD</a:t>
            </a:r>
          </a:p>
        </p:txBody>
      </p:sp>
      <p:graphicFrame>
        <p:nvGraphicFramePr>
          <p:cNvPr id="2" name="Chart 12">
            <a:extLst>
              <a:ext uri="{FF2B5EF4-FFF2-40B4-BE49-F238E27FC236}">
                <a16:creationId xmlns:a16="http://schemas.microsoft.com/office/drawing/2014/main" xmlns="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9482309"/>
              </p:ext>
            </p:extLst>
          </p:nvPr>
        </p:nvGraphicFramePr>
        <p:xfrm>
          <a:off x="1408922" y="1157287"/>
          <a:ext cx="10783078" cy="5700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80559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02945" y="1231026"/>
            <a:ext cx="1142238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>
              <a:spcBef>
                <a:spcPts val="1200"/>
              </a:spcBef>
              <a:spcAft>
                <a:spcPts val="1200"/>
              </a:spcAft>
              <a:buClr>
                <a:srgbClr val="FF5050"/>
              </a:buClr>
              <a:buFont typeface="Wingdings" panose="05000000000000000000" pitchFamily="2" charset="2"/>
              <a:buChar char="§"/>
            </a:pPr>
            <a:r>
              <a:rPr lang="hr-HR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Nacionalni karakter</a:t>
            </a:r>
          </a:p>
          <a:p>
            <a:pPr marL="685800" indent="-685800">
              <a:spcBef>
                <a:spcPts val="1200"/>
              </a:spcBef>
              <a:spcAft>
                <a:spcPts val="1200"/>
              </a:spcAft>
              <a:buClr>
                <a:srgbClr val="FF5050"/>
              </a:buClr>
              <a:buFont typeface="Wingdings" panose="05000000000000000000" pitchFamily="2" charset="2"/>
              <a:buChar char="§"/>
            </a:pPr>
            <a:r>
              <a:rPr lang="hr-HR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Potpuna reprezentativnost na svim razinama i u svim vrstama obrazovanja</a:t>
            </a:r>
          </a:p>
          <a:p>
            <a:pPr marL="685800" indent="-685800">
              <a:spcBef>
                <a:spcPts val="1200"/>
              </a:spcBef>
              <a:spcAft>
                <a:spcPts val="1200"/>
              </a:spcAft>
              <a:buClr>
                <a:srgbClr val="FF5050"/>
              </a:buClr>
              <a:buFont typeface="Wingdings" panose="05000000000000000000" pitchFamily="2" charset="2"/>
              <a:buChar char="§"/>
            </a:pPr>
            <a:r>
              <a:rPr lang="hr-HR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Jasna potreba svih u sustavu za znanstvenim spoznajama koje će utjecati na praksu i javne obrazovne politike</a:t>
            </a:r>
          </a:p>
          <a:p>
            <a:pPr marL="685800" indent="-685800">
              <a:spcBef>
                <a:spcPts val="1200"/>
              </a:spcBef>
              <a:spcAft>
                <a:spcPts val="1200"/>
              </a:spcAft>
              <a:buClr>
                <a:srgbClr val="FF5050"/>
              </a:buClr>
              <a:buFont typeface="Wingdings" panose="05000000000000000000" pitchFamily="2" charset="2"/>
              <a:buChar char="§"/>
            </a:pPr>
            <a:r>
              <a:rPr lang="hr-HR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Suradnja s dionicima u osmišljavanju instrumenata i provedbe – sindikati, udruge ravnatelja...</a:t>
            </a:r>
          </a:p>
        </p:txBody>
      </p:sp>
      <p:sp>
        <p:nvSpPr>
          <p:cNvPr id="5" name="Rectangle 4"/>
          <p:cNvSpPr/>
          <p:nvPr/>
        </p:nvSpPr>
        <p:spPr>
          <a:xfrm>
            <a:off x="260223" y="65547"/>
            <a:ext cx="1111491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46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O ISTRAŽIVANJU</a:t>
            </a:r>
          </a:p>
        </p:txBody>
      </p:sp>
    </p:spTree>
    <p:extLst>
      <p:ext uri="{BB962C8B-B14F-4D97-AF65-F5344CB8AC3E}">
        <p14:creationId xmlns:p14="http://schemas.microsoft.com/office/powerpoint/2010/main" val="9213035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6991" y="279918"/>
            <a:ext cx="114158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z="2400" b="1" noProof="0" dirty="0">
                <a:solidFill>
                  <a:srgbClr val="5B9BD5">
                    <a:lumMod val="75000"/>
                  </a:srgb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hr-HR" sz="2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TEŠKOĆE PRI ISPUNJAVANJU ŠKOLSKIH OBAVEZA U ŠK. GOD. 2021./2022. – UČENICI VAŠE</a:t>
            </a:r>
            <a:r>
              <a:rPr kumimoji="0" lang="hr-HR" sz="2400" b="1" i="0" u="none" strike="noStrike" kern="1200" cap="none" spc="0" normalizeH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ŠKOLE</a:t>
            </a: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45B4ED9B-F634-4982-9A13-D4B16EBB4B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971922"/>
              </p:ext>
            </p:extLst>
          </p:nvPr>
        </p:nvGraphicFramePr>
        <p:xfrm>
          <a:off x="289559" y="1528394"/>
          <a:ext cx="11750041" cy="504968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2807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938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9385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9385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9385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9385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631211">
                <a:tc>
                  <a:txBody>
                    <a:bodyPr/>
                    <a:lstStyle/>
                    <a:p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NIKAD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RIJETKO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1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PONEKAD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ČESTO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GOTOVO UVIJEK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31211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Planiranje rada na školskim obvezama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6.9%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31211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Pokretanje samog/same sebe za početak rada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40.8%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24.6%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31211"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Održavanje pažnje tijekom rada na školskim obvezama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21.5%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20.8%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31211"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Pronalaženje nečega zanimljivoga u onome što se radi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15.4%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31211"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Izvršavanje školskih obveza na vrijeme, bez kašnjenja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26.9%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15.4%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31211"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Prilagođavanje svog pristupa izvršavanja školskih obveza situaciji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33.8%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12.3%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31211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Ustrajanje u radu u trenutku kad bi naišao/la na neki problem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33.8%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13.1%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18330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252984" y="2240280"/>
            <a:ext cx="11655552" cy="1823960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hr-HR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E. OSJEĆAJ </a:t>
            </a:r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ZAKINUTOSTI ZA ODREĐENA ISKUSTVA ZBOG PANDEMIJE COVID-19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0641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6991" y="741583"/>
            <a:ext cx="11841960" cy="6178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UČENICI SU PITANI: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KAD USPOREDIŠ SVOJU GENERACIJU S PRIJAŠNJIMA KOJE NISU BILE POGOĐENE PANDEMIJOM, U KOJOJ SE MJERI ZBOG PANDEMIJE COVID-19 OSJEĆAŠ ZAKINUTIM/OM (USKRAĆENIM/OM) ZA SLJEDEĆE?</a:t>
            </a:r>
          </a:p>
          <a:p>
            <a:pPr marL="4000500" marR="0" lvl="8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Kvalitetno obrazovanje</a:t>
            </a:r>
          </a:p>
          <a:p>
            <a:pPr marL="4000500" marR="0" lvl="8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Putovanja</a:t>
            </a:r>
          </a:p>
          <a:p>
            <a:pPr marL="4000500" marR="0" lvl="8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Upoznavanje novih ljudi</a:t>
            </a:r>
          </a:p>
          <a:p>
            <a:pPr marL="4000500" marR="0" lvl="8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Zaljubljivanje</a:t>
            </a:r>
          </a:p>
          <a:p>
            <a:pPr marL="4000500" marR="0" lvl="8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Školske izlete</a:t>
            </a:r>
          </a:p>
          <a:p>
            <a:pPr marL="4000500" marR="0" lvl="8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Noćne izlaske</a:t>
            </a:r>
          </a:p>
          <a:p>
            <a:pPr marL="4000500" marR="0" lvl="8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Druženja s prijateljima</a:t>
            </a:r>
          </a:p>
          <a:p>
            <a:pPr marL="4000500" marR="0" lvl="8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Ostvarivanje bliskih prijateljskih odnosa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PONUĐENI ODGOVORI SU BILI:</a:t>
            </a:r>
          </a:p>
          <a:p>
            <a:pPr lvl="0" algn="ctr">
              <a:lnSpc>
                <a:spcPct val="150000"/>
              </a:lnSpc>
            </a:pPr>
            <a:r>
              <a:rPr kumimoji="0" lang="hr-HR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UOPĆE SE NE OSJEĆAM ZAKINUTOM/OM – UGLAVNOM NE – NITI DA, NITI NE – UGLAVNOM DA – IZRAZITO SE OSJEĆAM ZAKINUTIM/OM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6991" y="279918"/>
            <a:ext cx="11415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z="2400" b="1" dirty="0">
                <a:solidFill>
                  <a:srgbClr val="5B9BD5">
                    <a:lumMod val="75000"/>
                  </a:srgb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kumimoji="0" lang="hr-HR" sz="2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OSJEĆAJ ZAKINUTOSTI ZA ODREĐENA ISKUSTVA ZBOG PANDEMIJE COVID-19</a:t>
            </a: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51938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114158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r-HR" sz="2400" b="1" dirty="0">
                <a:solidFill>
                  <a:srgbClr val="5B9BD5">
                    <a:lumMod val="75000"/>
                  </a:srgb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kumimoji="0" lang="hr-HR" sz="2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OSJEĆAJ ZAKINUTOSTI ZA ODREĐENA ISKUSTVA ZBOG PANDEMIJE COVID-19 – </a:t>
            </a:r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USPOREDBA REZULTATA VAŠE ŠKOLE S NACIONALNIM PROSJEKOM U ŠK. GOD. 2021./2022.</a:t>
            </a:r>
            <a:endParaRPr lang="en-GB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CC90820-D95A-418D-95AC-3DC9C72CE2DF}"/>
              </a:ext>
            </a:extLst>
          </p:cNvPr>
          <p:cNvSpPr txBox="1"/>
          <p:nvPr/>
        </p:nvSpPr>
        <p:spPr>
          <a:xfrm>
            <a:off x="91892" y="2226481"/>
            <a:ext cx="1658253" cy="4021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r-Latn-R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r-HR" sz="1100" dirty="0">
                <a:solidFill>
                  <a:prstClr val="black"/>
                </a:solidFill>
                <a:latin typeface="Cambria" panose="02040503050406030204" pitchFamily="18" charset="0"/>
              </a:rPr>
              <a:t>IZRAZITO SE  OSJEĆAM ZAKINUTOM/OM</a:t>
            </a:r>
          </a:p>
          <a:p>
            <a:pPr algn="ctr">
              <a:spcBef>
                <a:spcPts val="5200"/>
              </a:spcBef>
            </a:pPr>
            <a:r>
              <a:rPr lang="hr-HR" sz="1100" dirty="0">
                <a:solidFill>
                  <a:prstClr val="black"/>
                </a:solidFill>
                <a:latin typeface="Cambria" panose="02040503050406030204" pitchFamily="18" charset="0"/>
              </a:rPr>
              <a:t>UGLAVNOM DA</a:t>
            </a:r>
          </a:p>
          <a:p>
            <a:pPr algn="ctr">
              <a:spcBef>
                <a:spcPts val="5400"/>
              </a:spcBef>
            </a:pPr>
            <a:r>
              <a:rPr lang="hr-HR" sz="1100" dirty="0">
                <a:solidFill>
                  <a:prstClr val="black"/>
                </a:solidFill>
                <a:latin typeface="Cambria" panose="02040503050406030204" pitchFamily="18" charset="0"/>
              </a:rPr>
              <a:t>NITI DA, NITI NE</a:t>
            </a:r>
          </a:p>
          <a:p>
            <a:pPr algn="ctr">
              <a:spcBef>
                <a:spcPts val="5400"/>
              </a:spcBef>
            </a:pPr>
            <a:r>
              <a:rPr lang="hr-HR" sz="1100" dirty="0">
                <a:solidFill>
                  <a:prstClr val="black"/>
                </a:solidFill>
                <a:latin typeface="Cambria" panose="02040503050406030204" pitchFamily="18" charset="0"/>
              </a:rPr>
              <a:t>UGLAVNOM NE</a:t>
            </a:r>
          </a:p>
          <a:p>
            <a:pPr algn="ctr">
              <a:spcBef>
                <a:spcPts val="5400"/>
              </a:spcBef>
            </a:pPr>
            <a:r>
              <a:rPr lang="hr-HR" sz="1100" dirty="0">
                <a:solidFill>
                  <a:prstClr val="black"/>
                </a:solidFill>
                <a:latin typeface="Cambria" panose="02040503050406030204" pitchFamily="18" charset="0"/>
              </a:rPr>
              <a:t>UOPĆE SE NE OSJEĆAM ZAKINUTIM/OM</a:t>
            </a:r>
          </a:p>
        </p:txBody>
      </p:sp>
      <p:graphicFrame>
        <p:nvGraphicFramePr>
          <p:cNvPr id="2" name="Chart 12">
            <a:extLst>
              <a:ext uri="{FF2B5EF4-FFF2-40B4-BE49-F238E27FC236}">
                <a16:creationId xmlns:a16="http://schemas.microsoft.com/office/drawing/2014/main" xmlns="" id="{00000000-0008-0000-04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577871"/>
              </p:ext>
            </p:extLst>
          </p:nvPr>
        </p:nvGraphicFramePr>
        <p:xfrm>
          <a:off x="1842122" y="987014"/>
          <a:ext cx="10349878" cy="57870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25375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6991" y="279918"/>
            <a:ext cx="114158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z="2400" b="1" dirty="0">
                <a:solidFill>
                  <a:srgbClr val="5B9BD5">
                    <a:lumMod val="75000"/>
                  </a:srgb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kumimoji="0" lang="hr-HR" sz="2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OSJEĆAJ</a:t>
            </a:r>
            <a:r>
              <a:rPr kumimoji="0" lang="hr-HR" sz="2400" b="1" i="0" u="none" strike="noStrike" kern="1200" cap="none" spc="0" normalizeH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hr-HR" sz="2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ZAKINUTOSTI ZA ODREĐENA ISKUSTVA ZBOG PANDEMIJE COVID-19 – UČENICI VAŠE ŠKOLE U ŠK.</a:t>
            </a:r>
            <a:r>
              <a:rPr kumimoji="0" lang="hr-HR" sz="2400" b="1" i="0" u="none" strike="noStrike" kern="1200" cap="none" spc="0" normalizeH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GOD. 2021./2022.</a:t>
            </a: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7A344D6C-FC51-4104-9F66-68AA2825E2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236041"/>
              </p:ext>
            </p:extLst>
          </p:nvPr>
        </p:nvGraphicFramePr>
        <p:xfrm>
          <a:off x="136991" y="1528394"/>
          <a:ext cx="11902610" cy="495639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3363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132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32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132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132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132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550710">
                <a:tc>
                  <a:txBody>
                    <a:bodyPr/>
                    <a:lstStyle/>
                    <a:p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UOPĆE SE NE OSJEĆAM ZAKINUTIM/OM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UGLAVNOM 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NITI DA, NITI NE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UGLAVNOM DA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IZRAZITO SE OSJEĆAM ZAKINUTIM/OM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Kvalitetno obrazovanje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3.10%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4.60%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18.50%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56.90%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16.90%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Putovanja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1.60%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0.80%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3.10%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20.20%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74.40%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Upoznavanje novih ljudi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1.60%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4.70%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16.30%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39.50%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38.00%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Zaljubljivanje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13.10%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11.50%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39.20%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20.80%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15.40%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Školski izleti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0.80%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2.30%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2.30%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20.00%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74.60%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Noćni izlasci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5.40%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9.20%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16.20%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30.00%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39.20%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Druženje s prijateljima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7.70%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11.50%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31.50%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33.10%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16.20%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Ostvarivanje bliskih prijateljskih odnosa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9.20%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17.70%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30.80%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30.00%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12.30%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2615749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1555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268224" y="2027233"/>
            <a:ext cx="11655552" cy="3021036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hr-HR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F. </a:t>
            </a:r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VRIJEME PROVEDENO PRED EKRANIMA U ŠK. GOD. 2021./2022. U USPOREDBI S RAZDOBLJEM PRIJE PANDEMIJE COVID-19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1029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6991" y="1053326"/>
            <a:ext cx="12286540" cy="4939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prstClr val="black"/>
                </a:solidFill>
                <a:latin typeface="Cambria" panose="02040503050406030204" pitchFamily="18" charset="0"/>
              </a:rPr>
              <a:t>UČENICI SU PITANI:</a:t>
            </a:r>
          </a:p>
          <a:p>
            <a:pPr algn="ctr"/>
            <a:endParaRPr lang="hr-HR" sz="2000" dirty="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algn="ctr"/>
            <a:r>
              <a:rPr lang="hr-HR" sz="3000" b="1" dirty="0">
                <a:solidFill>
                  <a:prstClr val="black"/>
                </a:solidFill>
                <a:latin typeface="Cambria" panose="02040503050406030204" pitchFamily="18" charset="0"/>
              </a:rPr>
              <a:t>KOLIKO SU VREMENA U OVOJ ŠKOLSKOJ GODINI PROVEO/LA ISPED EKRANA MOBITELA, RAČUNALA, TELEVIZORA </a:t>
            </a:r>
            <a:r>
              <a:rPr lang="hr-HR" sz="3000" i="1" dirty="0">
                <a:solidFill>
                  <a:prstClr val="black"/>
                </a:solidFill>
                <a:latin typeface="Cambria" panose="02040503050406030204" pitchFamily="18" charset="0"/>
              </a:rPr>
              <a:t>(NE RAČUNAJUĆI VRIJEME PROVEDENO U PRAĆENJU NASTAVE NA DALJINU ILI RADU ZA ŠKOLU) </a:t>
            </a:r>
            <a:r>
              <a:rPr lang="hr-HR" sz="3000" b="1" dirty="0">
                <a:solidFill>
                  <a:prstClr val="black"/>
                </a:solidFill>
                <a:latin typeface="Cambria" panose="02040503050406030204" pitchFamily="18" charset="0"/>
              </a:rPr>
              <a:t>U ODNOSU NA RAZDOBLJE PRIJE PANDEMIJE?</a:t>
            </a:r>
          </a:p>
          <a:p>
            <a:pPr>
              <a:lnSpc>
                <a:spcPct val="150000"/>
              </a:lnSpc>
            </a:pPr>
            <a:endParaRPr lang="hr-HR" sz="2000" dirty="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endParaRPr lang="hr-HR" sz="2000" dirty="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prstClr val="black"/>
                </a:solidFill>
                <a:latin typeface="Cambria" panose="02040503050406030204" pitchFamily="18" charset="0"/>
              </a:rPr>
              <a:t>PONUĐENI ODGOVORI SU BILI:</a:t>
            </a:r>
          </a:p>
          <a:p>
            <a:pPr>
              <a:lnSpc>
                <a:spcPct val="150000"/>
              </a:lnSpc>
            </a:pPr>
            <a:endParaRPr lang="hr-HR" sz="2000" dirty="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hr-HR" sz="1900" b="1" dirty="0">
                <a:solidFill>
                  <a:prstClr val="black"/>
                </a:solidFill>
                <a:latin typeface="Cambria" panose="02040503050406030204" pitchFamily="18" charset="0"/>
              </a:rPr>
              <a:t>ZNATNO MANJE – MANJE – PODJEDNAKO – VIŠE – ZNATNO VIŠE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6991" y="279918"/>
            <a:ext cx="114158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F. VRIJEME PROVEDENO PRED EKRANIMA U </a:t>
            </a:r>
            <a:r>
              <a:rPr lang="hr-HR" sz="24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ŠK.GOD</a:t>
            </a:r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2021./2022. U USPOREDBI S RAZDOBLJEM PRIJE PANDEMIJE COVID-19</a:t>
            </a:r>
            <a:endParaRPr lang="en-GB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6000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6991" y="279918"/>
            <a:ext cx="114158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F. VRIJEME PROVEDENO PRED EKRANIMA U ŠK. GOD. 2021./2022. U USPOREDBI S RAZDOBLJEM PRIJE PANDEMIJE COVID-19 – USPOREDBA REZULTATA VAŠE ŠKOLE S NACIONALNIM PROSJEKOM</a:t>
            </a:r>
            <a:endParaRPr lang="en-GB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xmlns="" id="{00000000-0008-0000-05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6356616"/>
              </p:ext>
            </p:extLst>
          </p:nvPr>
        </p:nvGraphicFramePr>
        <p:xfrm>
          <a:off x="1534942" y="1480247"/>
          <a:ext cx="9122115" cy="5284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1001068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252984" y="2240280"/>
            <a:ext cx="11655552" cy="1823960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hr-HR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G. STAV O UTJECAJU DIGITALNIH TEHNOLOGIJA NA ŽIVOT UČENIKA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0917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6991" y="741583"/>
            <a:ext cx="11841960" cy="5309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UČENICI SU PITANI: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z="2000" b="1" dirty="0">
                <a:solidFill>
                  <a:prstClr val="black"/>
                </a:solidFill>
                <a:latin typeface="Cambria" panose="02040503050406030204" pitchFamily="18" charset="0"/>
              </a:rPr>
              <a:t>KAKO TVOJE KORIŠTENJE DIGITALNIH TEHNOLOGIJA UTJEČE NA SLJEDEĆE...</a:t>
            </a:r>
            <a:r>
              <a:rPr kumimoji="0" lang="hr-H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?</a:t>
            </a:r>
          </a:p>
          <a:p>
            <a:pPr marL="4000500" marR="0" lvl="8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Kvalitetu prijateljskih odnosa</a:t>
            </a:r>
          </a:p>
          <a:p>
            <a:pPr marL="4000500" marR="0" lvl="8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Kvalitetu odnosa s članovima</a:t>
            </a:r>
            <a:r>
              <a:rPr kumimoji="0" lang="hr-HR" sz="16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obitelji</a:t>
            </a:r>
            <a:endParaRPr kumimoji="0" lang="hr-H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  <a:p>
            <a:pPr marL="4000500" marR="0" lvl="8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Kvalitetu provođenja slobodnog vremena</a:t>
            </a:r>
          </a:p>
          <a:p>
            <a:pPr marL="4000500" marR="0" lvl="8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Tvoju informiranost o trenutnim zbivanjima</a:t>
            </a:r>
            <a:endParaRPr kumimoji="0" lang="hr-H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  <a:p>
            <a:pPr marL="4000500" marR="0" lvl="8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Tvoje učenje</a:t>
            </a:r>
          </a:p>
          <a:p>
            <a:pPr marL="4000500" marR="0" lvl="8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Tvoje fizičko zdravlje</a:t>
            </a:r>
          </a:p>
          <a:p>
            <a:pPr marL="4000500" marR="0" lvl="8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Tvoje mentalno zdravlje</a:t>
            </a:r>
          </a:p>
          <a:p>
            <a:pPr marL="4000500" marR="0" lvl="8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r-HR" sz="1600" dirty="0">
                <a:solidFill>
                  <a:prstClr val="black"/>
                </a:solidFill>
                <a:latin typeface="Cambria" panose="02040503050406030204" pitchFamily="18" charset="0"/>
              </a:rPr>
              <a:t>Kvalitetu tvojeg života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PONUĐENI ODGOVORI SU BILI:</a:t>
            </a:r>
          </a:p>
          <a:p>
            <a:pPr>
              <a:lnSpc>
                <a:spcPct val="150000"/>
              </a:lnSpc>
              <a:defRPr/>
            </a:pPr>
            <a:r>
              <a:rPr lang="hr-HR" b="1" dirty="0">
                <a:solidFill>
                  <a:prstClr val="black"/>
                </a:solidFill>
                <a:latin typeface="Cambria" panose="02040503050406030204" pitchFamily="18" charset="0"/>
              </a:rPr>
              <a:t>IZRAZITO NEGATIVNO – NEGATIVNO – NI NEGATIVNO NI POZITIVNO – POZITIVNO – IZRAZITO POZITIVNO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6991" y="279918"/>
            <a:ext cx="11415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z="2400" b="1" noProof="0" dirty="0">
                <a:solidFill>
                  <a:srgbClr val="5B9BD5">
                    <a:lumMod val="75000"/>
                  </a:srgb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kumimoji="0" lang="hr-HR" sz="2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STAV O UTJECAJU DIGITALNIH TEHNOLOGIJA NA ŽIVOT UČENIKA</a:t>
            </a: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9825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0223" y="65547"/>
            <a:ext cx="1111491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46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O ISTRAŽIVANJU</a:t>
            </a:r>
          </a:p>
        </p:txBody>
      </p:sp>
      <p:sp>
        <p:nvSpPr>
          <p:cNvPr id="3" name="Rectangle 2"/>
          <p:cNvSpPr/>
          <p:nvPr/>
        </p:nvSpPr>
        <p:spPr>
          <a:xfrm>
            <a:off x="513206" y="1397016"/>
            <a:ext cx="11469244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>
              <a:spcBef>
                <a:spcPts val="1200"/>
              </a:spcBef>
              <a:spcAft>
                <a:spcPts val="1200"/>
              </a:spcAft>
              <a:buClr>
                <a:srgbClr val="FF5050"/>
              </a:buClr>
              <a:buFont typeface="Wingdings" panose="05000000000000000000" pitchFamily="2" charset="2"/>
              <a:buChar char="§"/>
            </a:pPr>
            <a:r>
              <a:rPr lang="hr-HR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Istraživanje miješanog modela – kombiniranje kvantitativne i kvalitativne metode</a:t>
            </a:r>
          </a:p>
          <a:p>
            <a:pPr marL="685800" indent="-685800">
              <a:spcBef>
                <a:spcPts val="1200"/>
              </a:spcBef>
              <a:spcAft>
                <a:spcPts val="1200"/>
              </a:spcAft>
              <a:buClr>
                <a:srgbClr val="FF5050"/>
              </a:buClr>
              <a:buFont typeface="Wingdings" panose="05000000000000000000" pitchFamily="2" charset="2"/>
              <a:buChar char="§"/>
            </a:pPr>
            <a:r>
              <a:rPr lang="hr-HR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Izrazito uspješna suradnja sa školama – gotovo nepostojeća razina odbijanja sudjelovanja</a:t>
            </a:r>
          </a:p>
          <a:p>
            <a:pPr marL="685800" indent="-685800">
              <a:spcBef>
                <a:spcPts val="1200"/>
              </a:spcBef>
              <a:spcAft>
                <a:spcPts val="1200"/>
              </a:spcAft>
              <a:buClr>
                <a:srgbClr val="FF5050"/>
              </a:buClr>
              <a:buFont typeface="Wingdings" panose="05000000000000000000" pitchFamily="2" charset="2"/>
              <a:buChar char="§"/>
            </a:pPr>
            <a:r>
              <a:rPr lang="hr-HR" sz="32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Po mnogočemu jedinstveno istraživanje u okružju i europskom kontekstu</a:t>
            </a:r>
          </a:p>
          <a:p>
            <a:endParaRPr lang="hr-HR" sz="3600" dirty="0">
              <a:solidFill>
                <a:prstClr val="black">
                  <a:lumMod val="65000"/>
                  <a:lumOff val="35000"/>
                </a:prstClr>
              </a:solidFill>
              <a:latin typeface="Cambria" panose="020405030504060302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B5CC874-65BC-4F57-9662-ADD1A4AB7DD8}"/>
              </a:ext>
            </a:extLst>
          </p:cNvPr>
          <p:cNvSpPr/>
          <p:nvPr/>
        </p:nvSpPr>
        <p:spPr>
          <a:xfrm>
            <a:off x="513206" y="1548018"/>
            <a:ext cx="1146924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>
              <a:spcBef>
                <a:spcPts val="1200"/>
              </a:spcBef>
              <a:spcAft>
                <a:spcPts val="1200"/>
              </a:spcAft>
              <a:buClr>
                <a:srgbClr val="FF5050"/>
              </a:buClr>
              <a:buFont typeface="Wingdings" panose="05000000000000000000" pitchFamily="2" charset="2"/>
              <a:buChar char="§"/>
            </a:pPr>
            <a:endParaRPr lang="hr-HR" sz="3200" b="1" dirty="0">
              <a:solidFill>
                <a:prstClr val="black">
                  <a:lumMod val="65000"/>
                  <a:lumOff val="35000"/>
                </a:prstClr>
              </a:solidFill>
              <a:latin typeface="Cambria" panose="02040503050406030204" pitchFamily="18" charset="0"/>
            </a:endParaRPr>
          </a:p>
          <a:p>
            <a:endParaRPr lang="hr-HR" sz="3600" dirty="0">
              <a:solidFill>
                <a:prstClr val="black">
                  <a:lumMod val="65000"/>
                  <a:lumOff val="35000"/>
                </a:prst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992713D-7565-4835-BDE9-C834AB1F7468}"/>
              </a:ext>
            </a:extLst>
          </p:cNvPr>
          <p:cNvSpPr/>
          <p:nvPr/>
        </p:nvSpPr>
        <p:spPr>
          <a:xfrm>
            <a:off x="513206" y="1548018"/>
            <a:ext cx="1146924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>
              <a:spcBef>
                <a:spcPts val="1200"/>
              </a:spcBef>
              <a:spcAft>
                <a:spcPts val="1200"/>
              </a:spcAft>
              <a:buClr>
                <a:srgbClr val="FF5050"/>
              </a:buClr>
              <a:buFont typeface="Wingdings" panose="05000000000000000000" pitchFamily="2" charset="2"/>
              <a:buChar char="§"/>
            </a:pPr>
            <a:endParaRPr lang="hr-HR" sz="3200" b="1" dirty="0">
              <a:solidFill>
                <a:prstClr val="black">
                  <a:lumMod val="65000"/>
                  <a:lumOff val="35000"/>
                </a:prstClr>
              </a:solidFill>
              <a:latin typeface="Cambria" panose="02040503050406030204" pitchFamily="18" charset="0"/>
            </a:endParaRPr>
          </a:p>
          <a:p>
            <a:endParaRPr lang="hr-HR" sz="3600" dirty="0">
              <a:solidFill>
                <a:prstClr val="black">
                  <a:lumMod val="65000"/>
                  <a:lumOff val="35000"/>
                </a:prst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73837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114158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r-HR" sz="2400" b="1" dirty="0">
                <a:solidFill>
                  <a:srgbClr val="5B9BD5">
                    <a:lumMod val="75000"/>
                  </a:srgb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G. STAV O UTJECAJU DIGITALNIH TEHNOLOGIJA NA ŽIVOT UČENIKA</a:t>
            </a:r>
            <a:endParaRPr lang="en-GB" sz="2200" b="1" dirty="0">
              <a:solidFill>
                <a:srgbClr val="5B9BD5">
                  <a:lumMod val="75000"/>
                </a:srgbClr>
              </a:solidFill>
            </a:endParaRPr>
          </a:p>
          <a:p>
            <a:pPr>
              <a:defRPr/>
            </a:pPr>
            <a:r>
              <a:rPr kumimoji="0" lang="hr-HR" sz="2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USPOREDBA REZULTATA VAŠE ŠKOLE S NACIONALNIM PROSJEKOM U ŠK. GOD. 2021./2022.</a:t>
            </a:r>
            <a:endParaRPr lang="en-GB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xmlns="" id="{F22FF9AA-958F-4EE4-9617-D1EDEB98F0E6}"/>
              </a:ext>
            </a:extLst>
          </p:cNvPr>
          <p:cNvSpPr txBox="1"/>
          <p:nvPr/>
        </p:nvSpPr>
        <p:spPr>
          <a:xfrm>
            <a:off x="359273" y="2031802"/>
            <a:ext cx="134419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r-Latn-R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4800"/>
              </a:spcBef>
            </a:pPr>
            <a:r>
              <a:rPr lang="hr-HR" sz="1200" dirty="0">
                <a:solidFill>
                  <a:prstClr val="black"/>
                </a:solidFill>
                <a:latin typeface="Cambria" panose="02040503050406030204" pitchFamily="18" charset="0"/>
              </a:rPr>
              <a:t>IZRAZITO POZITIVNO</a:t>
            </a:r>
          </a:p>
          <a:p>
            <a:pPr algn="ctr">
              <a:spcBef>
                <a:spcPts val="4800"/>
              </a:spcBef>
            </a:pPr>
            <a:r>
              <a:rPr lang="hr-HR" sz="1200" dirty="0">
                <a:solidFill>
                  <a:prstClr val="black"/>
                </a:solidFill>
                <a:latin typeface="Cambria" panose="02040503050406030204" pitchFamily="18" charset="0"/>
              </a:rPr>
              <a:t>POZITIVNO</a:t>
            </a:r>
          </a:p>
          <a:p>
            <a:pPr algn="ctr">
              <a:spcBef>
                <a:spcPts val="4800"/>
              </a:spcBef>
            </a:pPr>
            <a:r>
              <a:rPr lang="hr-HR" sz="1200" dirty="0">
                <a:solidFill>
                  <a:prstClr val="black"/>
                </a:solidFill>
                <a:latin typeface="Cambria" panose="02040503050406030204" pitchFamily="18" charset="0"/>
              </a:rPr>
              <a:t>NI NEGATIVNO NI POZITIVNO</a:t>
            </a:r>
          </a:p>
          <a:p>
            <a:pPr algn="ctr">
              <a:spcBef>
                <a:spcPts val="4800"/>
              </a:spcBef>
            </a:pPr>
            <a:r>
              <a:rPr lang="hr-HR" sz="1200" dirty="0">
                <a:solidFill>
                  <a:prstClr val="black"/>
                </a:solidFill>
                <a:latin typeface="Cambria" panose="02040503050406030204" pitchFamily="18" charset="0"/>
              </a:rPr>
              <a:t>NEGATIVNO</a:t>
            </a:r>
          </a:p>
          <a:p>
            <a:pPr algn="ctr">
              <a:spcBef>
                <a:spcPts val="4800"/>
              </a:spcBef>
            </a:pPr>
            <a:r>
              <a:rPr lang="hr-HR" sz="1200" dirty="0">
                <a:solidFill>
                  <a:prstClr val="black"/>
                </a:solidFill>
                <a:latin typeface="Cambria" panose="02040503050406030204" pitchFamily="18" charset="0"/>
              </a:rPr>
              <a:t>IZRAZITO NEGATIVNO</a:t>
            </a:r>
          </a:p>
        </p:txBody>
      </p:sp>
      <p:graphicFrame>
        <p:nvGraphicFramePr>
          <p:cNvPr id="2" name="Chart 3">
            <a:extLst>
              <a:ext uri="{FF2B5EF4-FFF2-40B4-BE49-F238E27FC236}">
                <a16:creationId xmlns:a16="http://schemas.microsoft.com/office/drawing/2014/main" xmlns="" id="{00000000-0008-0000-06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9686367"/>
              </p:ext>
            </p:extLst>
          </p:nvPr>
        </p:nvGraphicFramePr>
        <p:xfrm>
          <a:off x="1703468" y="950073"/>
          <a:ext cx="10326951" cy="5683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3793815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6991" y="279918"/>
            <a:ext cx="114158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r-HR" sz="2400" b="1" dirty="0">
                <a:solidFill>
                  <a:srgbClr val="5B9BD5">
                    <a:lumMod val="75000"/>
                  </a:srgb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G. STAV O UTJECAJU DIGITALNIH TEHNOLOGIJA NA ŽIVOT UČENIKA (KAKO TVOJE KORIŠTENJE DIGITALNIH TEHNOLOGIJA UTJEČE NA...?) </a:t>
            </a:r>
            <a:endParaRPr lang="en-GB" sz="2200" b="1" dirty="0">
              <a:solidFill>
                <a:srgbClr val="5B9BD5">
                  <a:lumMod val="75000"/>
                </a:srgbClr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UČENICI VAŠE ŠKOLE U ŠK.</a:t>
            </a:r>
            <a:r>
              <a:rPr kumimoji="0" lang="hr-HR" sz="2400" b="1" i="0" u="none" strike="noStrike" kern="1200" cap="none" spc="0" normalizeH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GOD. 2021./2022.</a:t>
            </a: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7A344D6C-FC51-4104-9F66-68AA2825E2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097525"/>
              </p:ext>
            </p:extLst>
          </p:nvPr>
        </p:nvGraphicFramePr>
        <p:xfrm>
          <a:off x="136991" y="1528394"/>
          <a:ext cx="11902610" cy="495639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3363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132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32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132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132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132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550710">
                <a:tc>
                  <a:txBody>
                    <a:bodyPr/>
                    <a:lstStyle/>
                    <a:p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IZRAZITO</a:t>
                      </a:r>
                      <a:r>
                        <a:rPr lang="pl-PL" sz="11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NEGATIVNO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NEGATIVNO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NI</a:t>
                      </a:r>
                      <a:r>
                        <a:rPr lang="hr-HR" sz="11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NEGATIVNO NI POZITIVNO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POZITIVNO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IZRAZITO POZITIVNO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Kvalitetu</a:t>
                      </a:r>
                      <a:r>
                        <a:rPr lang="hr-HR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prijateljskih odnosa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/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47.7%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32.3%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Kvalitetu odnosa</a:t>
                      </a:r>
                      <a:r>
                        <a:rPr lang="hr-HR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s članovima obitelji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22.3%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63.8%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Kvalitetu provođenja slobodnog vremena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46.2%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Tvoju informiranost o trenutnim</a:t>
                      </a:r>
                      <a:r>
                        <a:rPr lang="hr-HR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zbivanjima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60.8%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25.4%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Tvoje učenje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46.9%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19.2%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6.2%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Tvoje fizičko</a:t>
                      </a:r>
                      <a:r>
                        <a:rPr lang="hr-HR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zdravlje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43.8%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46.1%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Tvoje mentalno zdravlje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47.7%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50710"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Kvalitetu tvojeg života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26.9%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47.7%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2615749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9934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68339" y="1661748"/>
            <a:ext cx="11655552" cy="27924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INTERPRETACIJA REZULTATA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72660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6991" y="279918"/>
            <a:ext cx="11415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INTERPRETACIJA REZULTATA</a:t>
            </a:r>
          </a:p>
        </p:txBody>
      </p:sp>
      <p:sp>
        <p:nvSpPr>
          <p:cNvPr id="3" name="Rectangle 2"/>
          <p:cNvSpPr/>
          <p:nvPr/>
        </p:nvSpPr>
        <p:spPr>
          <a:xfrm>
            <a:off x="325184" y="1366222"/>
            <a:ext cx="11039475" cy="4323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Bef>
                <a:spcPts val="1200"/>
              </a:spcBef>
              <a:buClr>
                <a:srgbClr val="FF5050"/>
              </a:buClr>
              <a:buFont typeface="Wingdings" panose="05000000000000000000" pitchFamily="2" charset="2"/>
              <a:buChar char="§"/>
              <a:defRPr/>
            </a:pP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Učenici trećih razreda Vaše škole u školskoj godini 2021./2022. u najvećoj mjeri iskazuju da je pandemija imala pretežno negativan utjecaj (47,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%) na njihove živote. Učenici Vaše škole manje iskazuju da je </a:t>
            </a:r>
            <a:r>
              <a:rPr lang="hr-HR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pandemija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imala ni negativan ni pozitivan utjecaj na njihove živote u usporedbi s podacima na nacionalnoj razini dobivenim u školskoj godini 2021./2022. (više se opredjeljuju za odgovore u smjeru negativnog utjecaja pandemije).</a:t>
            </a:r>
          </a:p>
          <a:p>
            <a:pPr marL="342900" lvl="0" indent="-342900">
              <a:lnSpc>
                <a:spcPct val="107000"/>
              </a:lnSpc>
              <a:spcBef>
                <a:spcPts val="1200"/>
              </a:spcBef>
              <a:buClr>
                <a:srgbClr val="FF5050"/>
              </a:buClr>
              <a:buFont typeface="Wingdings" panose="05000000000000000000" pitchFamily="2" charset="2"/>
              <a:buChar char="§"/>
              <a:defRPr/>
            </a:pP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 usporedbi s procjenama učenika Vaše škole u školskoj godini 2020./2021., učenici u nešto manjoj mjeri izražavaju da je </a:t>
            </a:r>
            <a:r>
              <a:rPr lang="hr-HR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pandemija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imala negativan utjecaj na njihove živote.</a:t>
            </a:r>
          </a:p>
          <a:p>
            <a:pPr marL="342900" lvl="0" indent="-342900">
              <a:lnSpc>
                <a:spcPct val="107000"/>
              </a:lnSpc>
              <a:spcBef>
                <a:spcPts val="1200"/>
              </a:spcBef>
              <a:buClr>
                <a:srgbClr val="FF5050"/>
              </a:buClr>
              <a:buFont typeface="Wingdings" panose="05000000000000000000" pitchFamily="2" charset="2"/>
              <a:buChar char="§"/>
              <a:defRPr/>
            </a:pPr>
            <a:endParaRPr lang="hr-HR" sz="2400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88904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6991" y="279918"/>
            <a:ext cx="11415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INTERPRETACIJA REZULTATA</a:t>
            </a:r>
          </a:p>
        </p:txBody>
      </p:sp>
      <p:sp>
        <p:nvSpPr>
          <p:cNvPr id="3" name="Rectangle 2"/>
          <p:cNvSpPr/>
          <p:nvPr/>
        </p:nvSpPr>
        <p:spPr>
          <a:xfrm>
            <a:off x="136991" y="1437234"/>
            <a:ext cx="11759734" cy="471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Bef>
                <a:spcPts val="1200"/>
              </a:spcBef>
              <a:buClr>
                <a:srgbClr val="FF5050"/>
              </a:buClr>
              <a:buFont typeface="Wingdings" panose="05000000000000000000" pitchFamily="2" charset="2"/>
              <a:buChar char="§"/>
              <a:defRPr/>
            </a:pP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Učenici Vaše škole u školskoj godini 2021./2022. u najvećoj mjeri iskazuju da je pandemija negativno ili izrazito negativno utjecala na bavljenje izvanškolskim aktivnostima i hobijima, psihičko zdravlje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planove vezane uz nastavak obrazovanja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te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planove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vezane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uz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zapošljavanje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a pozitivno na njihove odnose 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članovima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obitelji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bliskim prijateljima. </a:t>
            </a:r>
          </a:p>
          <a:p>
            <a:pPr marL="342900" indent="-342900">
              <a:lnSpc>
                <a:spcPct val="107000"/>
              </a:lnSpc>
              <a:spcBef>
                <a:spcPts val="1200"/>
              </a:spcBef>
              <a:buClr>
                <a:srgbClr val="FF5050"/>
              </a:buClr>
              <a:buFont typeface="Wingdings" panose="05000000000000000000" pitchFamily="2" charset="2"/>
              <a:buChar char="§"/>
              <a:defRPr/>
            </a:pP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Po procjenama utjecaja pandemije na pojedine aspekte života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procjene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Vaši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učeni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ka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blago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su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negativnije u odnosu na nacionalni prosjek u ovoj školskoj godini. U usporedbi s rezultatima učenika Vaše škole u školskoj godini 2020./2021., učenici Vaše škole ove godine iskazuju da je pandemija imala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pozitivniji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utjecaj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na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pojedine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aspekte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života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hr-HR" sz="2400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1200"/>
              </a:spcBef>
              <a:buClr>
                <a:srgbClr val="FF5050"/>
              </a:buClr>
              <a:buFont typeface="Wingdings" panose="05000000000000000000" pitchFamily="2" charset="2"/>
              <a:buChar char="§"/>
              <a:defRPr/>
            </a:pPr>
            <a:endParaRPr lang="hr-HR" sz="2400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21198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6991" y="279918"/>
            <a:ext cx="11415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INTERPRETACIJA REZULTATA</a:t>
            </a:r>
          </a:p>
        </p:txBody>
      </p:sp>
      <p:sp>
        <p:nvSpPr>
          <p:cNvPr id="2" name="Rectangle 1"/>
          <p:cNvSpPr/>
          <p:nvPr/>
        </p:nvSpPr>
        <p:spPr>
          <a:xfrm>
            <a:off x="1" y="990753"/>
            <a:ext cx="11620500" cy="5486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Clr>
                <a:srgbClr val="FF5050"/>
              </a:buClr>
              <a:buFont typeface="Wingdings" panose="05000000000000000000" pitchFamily="2" charset="2"/>
              <a:buChar char="§"/>
              <a:defRPr/>
            </a:pP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Učenici trećih razreda Vaše škole ove školske godine ističu negativan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ili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izrazito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negativan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utjecaj promjena u nastavi i organizaciji škole zbog pandemije na motivaciju (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76,2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%). Pozitivno je procijenjen utjecaj na digitalne vještine (6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8,3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%). Procjene učenika Vaše škole su </a:t>
            </a:r>
            <a:r>
              <a:rPr lang="hr-HR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negativnije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od rezultata dobivenih na nacionalnoj razini u školskoj godini 2021./2022. U usporedbi s procjenama koje su dali prošle školske godine, učenici daju pozitivnije procjene utjecaja promjena u nastavi i organizaciji škole zbog pandemije.</a:t>
            </a:r>
          </a:p>
          <a:p>
            <a:pPr marL="342900" lvl="0" indent="-342900">
              <a:lnSpc>
                <a:spcPct val="107000"/>
              </a:lnSpc>
              <a:spcBef>
                <a:spcPts val="1200"/>
              </a:spcBef>
              <a:buClr>
                <a:srgbClr val="FF5050"/>
              </a:buClr>
              <a:buFont typeface="Wingdings" panose="05000000000000000000" pitchFamily="2" charset="2"/>
              <a:buChar char="§"/>
              <a:defRPr/>
            </a:pP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 pogledu teškoća koje su prilikom izvršavanja školskih obveza Vaši učenici imali u protekla dva tjedna, učenici najviše iskazuju da se to odnosi na pokretanje samog/same sebe za početak rada, a najmanje na planiranje rada na školskim obvezama. U usporedbi s rezultatima dobivenim na nacionalnoj razini ove školske godine, učenici su iskazali da imaju više teškoća pri izvršavanju školskih obveza u protekla dva tjedna.</a:t>
            </a:r>
          </a:p>
        </p:txBody>
      </p:sp>
    </p:spTree>
    <p:extLst>
      <p:ext uri="{BB962C8B-B14F-4D97-AF65-F5344CB8AC3E}">
        <p14:creationId xmlns:p14="http://schemas.microsoft.com/office/powerpoint/2010/main" val="91665892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6991" y="279918"/>
            <a:ext cx="11415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INTERPRETACIJA REZULTATA</a:t>
            </a:r>
          </a:p>
        </p:txBody>
      </p:sp>
      <p:sp>
        <p:nvSpPr>
          <p:cNvPr id="2" name="Rectangle 1"/>
          <p:cNvSpPr/>
          <p:nvPr/>
        </p:nvSpPr>
        <p:spPr>
          <a:xfrm>
            <a:off x="136991" y="1723996"/>
            <a:ext cx="11839574" cy="487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Bef>
                <a:spcPts val="1200"/>
              </a:spcBef>
              <a:buClr>
                <a:srgbClr val="FF5050"/>
              </a:buClr>
              <a:buFont typeface="Wingdings" panose="05000000000000000000" pitchFamily="2" charset="2"/>
              <a:buChar char="§"/>
              <a:defRPr/>
            </a:pP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Učenici ove školske godine ističu da su zbog </a:t>
            </a:r>
            <a:r>
              <a:rPr lang="hr-HR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pandemije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COVID-19 najviše zakinuti za školske izlete i putovanja, a najmanje za zaljubljivanje. U usporedbi s nacionalnim prosjekom, učenici iskazuju da su više zakinuti za noćne izlaske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upoznavanje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novih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ljudi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Bef>
                <a:spcPts val="1200"/>
              </a:spcBef>
              <a:buClr>
                <a:srgbClr val="FF5050"/>
              </a:buClr>
              <a:buFont typeface="Wingdings" panose="05000000000000000000" pitchFamily="2" charset="2"/>
              <a:buChar char="§"/>
              <a:defRPr/>
            </a:pP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Učenici Vaše škole u školskoj godini 2021./2022. u najvećem postotku iskazuju da su tijekom ove školske godine u usporedbi s razdobljem prije pandemije COVID-19 provodili više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ili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znatno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više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vremena pred ekranima (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67,7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%). U usporedbi s nacionalnim dobivenim rezultatima, Vaši učenici izjavljuju da su provodili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nešto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više vremena pred ekranima.</a:t>
            </a:r>
          </a:p>
          <a:p>
            <a:pPr marL="342900" lvl="0" indent="-342900">
              <a:lnSpc>
                <a:spcPct val="107000"/>
              </a:lnSpc>
              <a:spcBef>
                <a:spcPts val="1200"/>
              </a:spcBef>
              <a:buClr>
                <a:srgbClr val="FF5050"/>
              </a:buClr>
              <a:buFont typeface="Wingdings" panose="05000000000000000000" pitchFamily="2" charset="2"/>
              <a:buChar char="§"/>
              <a:defRPr/>
            </a:pPr>
            <a:endParaRPr lang="hr-HR" sz="2400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1200"/>
              </a:spcBef>
              <a:buClr>
                <a:srgbClr val="FF5050"/>
              </a:buClr>
              <a:buFont typeface="Wingdings" panose="05000000000000000000" pitchFamily="2" charset="2"/>
              <a:buChar char="§"/>
              <a:defRPr/>
            </a:pPr>
            <a:endParaRPr lang="hr-HR" sz="2400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11621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6991" y="279918"/>
            <a:ext cx="11415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INTERPRETACIJA REZULTATA</a:t>
            </a:r>
          </a:p>
        </p:txBody>
      </p:sp>
      <p:sp>
        <p:nvSpPr>
          <p:cNvPr id="4" name="Rectangle 3"/>
          <p:cNvSpPr/>
          <p:nvPr/>
        </p:nvSpPr>
        <p:spPr>
          <a:xfrm>
            <a:off x="136991" y="1200121"/>
            <a:ext cx="11839574" cy="41979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Bef>
                <a:spcPts val="1200"/>
              </a:spcBef>
              <a:buClr>
                <a:srgbClr val="FF5050"/>
              </a:buClr>
              <a:buFont typeface="Wingdings" panose="05000000000000000000" pitchFamily="2" charset="2"/>
              <a:buChar char="§"/>
              <a:defRPr/>
            </a:pP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Učenici Vaše škole procjenjuju da korištenje digitalnih tehnologija pozitivno utječe na njihovu informiranost o trenutnom zbivanjima, dok se ističe negativan utjecaj na njihovo učenje (čak 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60,7 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 učenika odabire odgovor „izrazito negativno” ili „negativno”). Znatan dio učenika procjenjuje da je utjecaj korištenja digitalnih tehnologija negativan kad se radi o njihovom mentalnom (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37,0 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%) i fizičkom (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46,9 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%) zdravlju te kvaliteti provođenja slobodnog vremena  (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51,6 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%). Utjecaj korištenja digitalnih tehnologija na kvalitetu odnosa s prijateljima i članovima obitelji procijenjen je dominantno srednjom ocjenom „ni negativno ni pozitivno”. </a:t>
            </a:r>
          </a:p>
          <a:p>
            <a:pPr marL="342900" lvl="0" indent="-342900">
              <a:lnSpc>
                <a:spcPct val="107000"/>
              </a:lnSpc>
              <a:spcBef>
                <a:spcPts val="1200"/>
              </a:spcBef>
              <a:buClr>
                <a:srgbClr val="FF5050"/>
              </a:buClr>
              <a:buFont typeface="Wingdings" panose="05000000000000000000" pitchFamily="2" charset="2"/>
              <a:buChar char="§"/>
              <a:defRPr/>
            </a:pP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 odnosu na nacionalni prosjek, stavovi učenika Vaše škole o utjecaju digitalnih tehnologija na život učenika blago su pomaknuti prema </a:t>
            </a:r>
            <a:r>
              <a:rPr lang="hr-HR" sz="2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negativnijim</a:t>
            </a:r>
            <a:r>
              <a:rPr lang="hr-HR" sz="2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vrijednostima. </a:t>
            </a:r>
          </a:p>
        </p:txBody>
      </p:sp>
    </p:spTree>
    <p:extLst>
      <p:ext uri="{BB962C8B-B14F-4D97-AF65-F5344CB8AC3E}">
        <p14:creationId xmlns:p14="http://schemas.microsoft.com/office/powerpoint/2010/main" val="419837246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99075" y="1786388"/>
            <a:ext cx="11802964" cy="2503318"/>
          </a:xfrm>
        </p:spPr>
        <p:txBody>
          <a:bodyPr>
            <a:normAutofit/>
          </a:bodyPr>
          <a:lstStyle/>
          <a:p>
            <a:r>
              <a:rPr lang="hr-HR" sz="4000" dirty="0">
                <a:latin typeface="Cambria" panose="02040503050406030204" pitchFamily="18" charset="0"/>
              </a:rPr>
              <a:t>ZA DODATNE INFORMACIJE:</a:t>
            </a:r>
            <a:br>
              <a:rPr lang="hr-HR" sz="4000" dirty="0">
                <a:latin typeface="Cambria" panose="02040503050406030204" pitchFamily="18" charset="0"/>
              </a:rPr>
            </a:br>
            <a:r>
              <a:rPr lang="hr-HR" sz="32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boris@idi.hr</a:t>
            </a:r>
            <a:r>
              <a:rPr lang="hr-HR" sz="32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/>
            </a:r>
            <a:br>
              <a:rPr lang="hr-HR" sz="32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</a:br>
            <a:r>
              <a:rPr lang="hr-HR" sz="32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zrinka@idi.hr</a:t>
            </a:r>
            <a:r>
              <a:rPr lang="hr-HR" sz="32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hr-HR" sz="4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/>
            </a:r>
            <a:br>
              <a:rPr lang="hr-HR" sz="4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</a:br>
            <a:r>
              <a:rPr lang="hr-HR" sz="3200" u="sng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jana@idi.hr</a:t>
            </a:r>
          </a:p>
        </p:txBody>
      </p:sp>
      <p:pic>
        <p:nvPicPr>
          <p:cNvPr id="2050" name="Picture 2" descr="memorandum_headIDIZ_CIR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36" y="5007769"/>
            <a:ext cx="7562850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https://lh3.googleusercontent.com/eLJeyX4Ret75-CxodYnSQb35bAdv_zahzUSmtFS_33lXC_AzypshQE9lC39ysa4IjcagKE2Hi-fn02cDomVTdIylIIT8StLxe9h6uIds0B2KKUD0wF8uQGxVqGwiA5FUob61EBLiTDd53DCuMJUxIQ">
            <a:extLst>
              <a:ext uri="{FF2B5EF4-FFF2-40B4-BE49-F238E27FC236}">
                <a16:creationId xmlns:a16="http://schemas.microsoft.com/office/drawing/2014/main" xmlns="" id="{6F91C4E9-D24A-4386-BFEA-E1036103C3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1980" y="5314478"/>
            <a:ext cx="1973386" cy="824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8184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9273" y="-67148"/>
            <a:ext cx="1111491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40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O ISTRAŽIVANJU – ŠK. GOD. 2020./2021.</a:t>
            </a:r>
          </a:p>
          <a:p>
            <a:r>
              <a:rPr lang="hr-HR" sz="40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1. KVANTITATIVNA ISTRAŽIVAČKA DIONICA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28649" y="1256291"/>
          <a:ext cx="11289324" cy="5506793"/>
        </p:xfrm>
        <a:graphic>
          <a:graphicData uri="http://schemas.openxmlformats.org/drawingml/2006/table">
            <a:tbl>
              <a:tblPr firstRow="1" firstCol="1" bandRow="1"/>
              <a:tblGrid>
                <a:gridCol w="17699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272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1249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26724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470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OSNOVNA ŠKOLA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SREDNJA ŠKOLA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A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17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RAZREDNA NASTAVA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PREDMETNA NASTAVA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95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hr-HR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hr-HR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UČENICI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hr-HR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hr-HR" sz="18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Klasično istraživanje u kojem su sudjelovali učenici 4. razreda osnovne škole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hr-HR" sz="18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Klasično istraživanje u kojem su sudjelovali učenici 6. i 8. razreda osnovne škole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hr-HR" sz="18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Klasično istraživanje u kojem su</a:t>
                      </a:r>
                      <a:r>
                        <a:rPr lang="hr-HR" sz="1800" baseline="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8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sudjelovali učenici 2. i završnih razreda srednje škole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382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UČITELJI</a:t>
                      </a:r>
                      <a:r>
                        <a:rPr lang="hr-HR" sz="1800" b="1" baseline="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 </a:t>
                      </a:r>
                      <a:r>
                        <a:rPr lang="hr-HR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NASTAVNICI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hr-HR" sz="18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 istraživanje u kojem su sudjelovali učitelji razredne nastave 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hr-HR" sz="18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 istraživanje u kojem su sudjelovali učitelji predmetne nastave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hr-HR" sz="18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 istraživanje u kojem su sudjelovali srednjoškolski nastavnici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16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STRUČNI SURADNICI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hr-HR" sz="18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 istraživanje u kojem su sudjelovali</a:t>
                      </a:r>
                      <a:r>
                        <a:rPr lang="hr-HR" sz="1800" baseline="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stručni suradnici osnovnih škola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 istraživanje u kojem su sudjelovali</a:t>
                      </a:r>
                      <a:r>
                        <a:rPr lang="hr-HR" sz="1800" baseline="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stručni suradnici srednjih škola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1536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RAVNATELJI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 istraživanje u kojem su sudjelovali</a:t>
                      </a:r>
                      <a:r>
                        <a:rPr lang="hr-HR" sz="1800" baseline="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ravnatelji osnovnih škola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 istraživanje u kojem su sudjelovali</a:t>
                      </a:r>
                      <a:r>
                        <a:rPr lang="hr-HR" sz="1800" baseline="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ravnatelji srednjih škola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6249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0223" y="65547"/>
            <a:ext cx="1111491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40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O ISTRAŽIVANJU – ŠK. GOD. 2021./2022.</a:t>
            </a:r>
          </a:p>
          <a:p>
            <a:r>
              <a:rPr lang="hr-HR" sz="40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2. KVANTITATIVNA ISTRAŽIVAČKA DIONICA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4498" y="1703965"/>
          <a:ext cx="11570354" cy="4954701"/>
        </p:xfrm>
        <a:graphic>
          <a:graphicData uri="http://schemas.openxmlformats.org/drawingml/2006/table">
            <a:tbl>
              <a:tblPr firstRow="1" firstCol="1" bandRow="1"/>
              <a:tblGrid>
                <a:gridCol w="18139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781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878180">
                  <a:extLst>
                    <a:ext uri="{9D8B030D-6E8A-4147-A177-3AD203B41FA5}">
                      <a16:colId xmlns:a16="http://schemas.microsoft.com/office/drawing/2014/main" xmlns="" val="2402251935"/>
                    </a:ext>
                  </a:extLst>
                </a:gridCol>
              </a:tblGrid>
              <a:tr h="5532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OSNOVNA ŠKOLA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SREDNJA ŠKOLA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A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4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05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hr-HR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hr-HR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UČENICI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hr-HR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hr-HR" sz="18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Klasično istraživanje u kojem su</a:t>
                      </a:r>
                      <a:r>
                        <a:rPr lang="hr-HR" sz="1800" baseline="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8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sudjelovali učenici 5. i 7. razreda osnovne škole –</a:t>
                      </a:r>
                      <a:r>
                        <a:rPr lang="hr-HR" sz="1800" baseline="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isti učenici koji su sudjelovali prethodne školske godine u prvoj istraživačkoj dionici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Klasično istraživanje u kojem su sudjelovali učenici 3.</a:t>
                      </a:r>
                      <a:r>
                        <a:rPr lang="hr-HR" sz="1800" baseline="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8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razreda srednje škole  –</a:t>
                      </a:r>
                      <a:r>
                        <a:rPr lang="hr-HR" sz="1800" baseline="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isti učenici koji su sudjelovali prethodne školske godine u prvoj istraživačkoj dionici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4033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UČITELJI</a:t>
                      </a:r>
                      <a:r>
                        <a:rPr lang="hr-HR" sz="1800" b="1" baseline="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 </a:t>
                      </a:r>
                      <a:r>
                        <a:rPr lang="hr-HR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NASTAVNICI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hr-HR" sz="18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 istraživanje u kojem su sudjelovali učitelji razredne i predmetne nastave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hr-HR" sz="18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 istraživanje u kojem su sudjelovali srednjoškolski nastavnici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67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960"/>
                        </a:spcAft>
                      </a:pP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960"/>
                        </a:spcAft>
                      </a:pP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5778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5315" y="1366660"/>
            <a:ext cx="11347763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8000" b="1" dirty="0">
                <a:solidFill>
                  <a:srgbClr val="FF5050"/>
                </a:solidFill>
                <a:latin typeface="Cambria" panose="02040503050406030204" pitchFamily="18" charset="0"/>
              </a:rPr>
              <a:t>165 ŠKOLA</a:t>
            </a:r>
          </a:p>
          <a:p>
            <a:pPr algn="ctr"/>
            <a:endParaRPr lang="hr-HR" sz="4600" dirty="0">
              <a:solidFill>
                <a:prstClr val="black">
                  <a:lumMod val="65000"/>
                  <a:lumOff val="35000"/>
                </a:prstClr>
              </a:solidFill>
              <a:latin typeface="Cambria" panose="02040503050406030204" pitchFamily="18" charset="0"/>
            </a:endParaRP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hr-HR" sz="36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81</a:t>
            </a:r>
            <a:r>
              <a:rPr lang="hr-HR" sz="36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 OSNOVNIH ŠKOLA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hr-HR" sz="36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84</a:t>
            </a:r>
            <a:r>
              <a:rPr lang="hr-HR" sz="36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 SREDNJIH ŠKOLA</a:t>
            </a:r>
          </a:p>
        </p:txBody>
      </p:sp>
      <p:sp>
        <p:nvSpPr>
          <p:cNvPr id="3" name="Rectangle 2"/>
          <p:cNvSpPr/>
          <p:nvPr/>
        </p:nvSpPr>
        <p:spPr>
          <a:xfrm>
            <a:off x="260223" y="65547"/>
            <a:ext cx="111149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40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2. KVANTITATIVNA ISTRAŽIVAČKA DIONICA</a:t>
            </a:r>
          </a:p>
        </p:txBody>
      </p:sp>
    </p:spTree>
    <p:extLst>
      <p:ext uri="{BB962C8B-B14F-4D97-AF65-F5344CB8AC3E}">
        <p14:creationId xmlns:p14="http://schemas.microsoft.com/office/powerpoint/2010/main" val="2282412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0223" y="65547"/>
            <a:ext cx="1111491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46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U SVAKOJ ŠKOLI</a:t>
            </a:r>
          </a:p>
        </p:txBody>
      </p:sp>
      <p:sp>
        <p:nvSpPr>
          <p:cNvPr id="3" name="Rectangle 2"/>
          <p:cNvSpPr/>
          <p:nvPr/>
        </p:nvSpPr>
        <p:spPr>
          <a:xfrm>
            <a:off x="659422" y="1912750"/>
            <a:ext cx="10989330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>
              <a:spcBef>
                <a:spcPts val="600"/>
              </a:spcBef>
              <a:spcAft>
                <a:spcPts val="600"/>
              </a:spcAft>
              <a:buClr>
                <a:srgbClr val="FF5050"/>
              </a:buClr>
              <a:buFont typeface="Wingdings" panose="05000000000000000000" pitchFamily="2" charset="2"/>
              <a:buChar char="§"/>
            </a:pPr>
            <a:r>
              <a:rPr lang="hr-HR" sz="36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Učitelji i nastavnici – </a:t>
            </a:r>
            <a:r>
              <a:rPr lang="hr-HR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online upitnici: posebne inačice po razinama (OŠ/</a:t>
            </a:r>
            <a:r>
              <a:rPr lang="hr-HR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SŠ</a:t>
            </a:r>
            <a:r>
              <a:rPr lang="hr-HR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)</a:t>
            </a:r>
          </a:p>
          <a:p>
            <a:pPr marL="685800" indent="-685800">
              <a:spcBef>
                <a:spcPts val="600"/>
              </a:spcBef>
              <a:spcAft>
                <a:spcPts val="600"/>
              </a:spcAft>
              <a:buClr>
                <a:srgbClr val="FF5050"/>
              </a:buClr>
              <a:buFont typeface="Wingdings" panose="05000000000000000000" pitchFamily="2" charset="2"/>
              <a:buChar char="§"/>
            </a:pPr>
            <a:r>
              <a:rPr lang="hr-HR" sz="36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Učenici – </a:t>
            </a:r>
            <a:r>
              <a:rPr lang="hr-HR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provedba uživo u suradnji sa školama</a:t>
            </a:r>
          </a:p>
          <a:p>
            <a:pPr marL="1143000" lvl="1" indent="-685800">
              <a:spcBef>
                <a:spcPts val="600"/>
              </a:spcBef>
              <a:spcAft>
                <a:spcPts val="600"/>
              </a:spcAft>
              <a:buClr>
                <a:srgbClr val="FF5050"/>
              </a:buClr>
              <a:buFont typeface="Wingdings" panose="05000000000000000000" pitchFamily="2" charset="2"/>
              <a:buChar char="§"/>
            </a:pPr>
            <a:r>
              <a:rPr lang="hr-HR" sz="36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OŠ – 5. i 7. razredi</a:t>
            </a:r>
          </a:p>
          <a:p>
            <a:pPr marL="1143000" lvl="1" indent="-685800">
              <a:spcBef>
                <a:spcPts val="600"/>
              </a:spcBef>
              <a:spcAft>
                <a:spcPts val="600"/>
              </a:spcAft>
              <a:buClr>
                <a:srgbClr val="FF5050"/>
              </a:buClr>
              <a:buFont typeface="Wingdings" panose="05000000000000000000" pitchFamily="2" charset="2"/>
              <a:buChar char="§"/>
            </a:pPr>
            <a:r>
              <a:rPr lang="hr-HR" sz="3600" dirty="0">
                <a:solidFill>
                  <a:prstClr val="black">
                    <a:lumMod val="65000"/>
                    <a:lumOff val="35000"/>
                  </a:prstClr>
                </a:solidFill>
                <a:latin typeface="Cambria" panose="02040503050406030204" pitchFamily="18" charset="0"/>
              </a:rPr>
              <a:t>SŠ – 3. razredi</a:t>
            </a:r>
          </a:p>
        </p:txBody>
      </p:sp>
    </p:spTree>
    <p:extLst>
      <p:ext uri="{BB962C8B-B14F-4D97-AF65-F5344CB8AC3E}">
        <p14:creationId xmlns:p14="http://schemas.microsoft.com/office/powerpoint/2010/main" val="2732408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268224" y="901891"/>
            <a:ext cx="11655552" cy="39193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hr-HR" sz="4400" dirty="0">
                <a:solidFill>
                  <a:srgbClr val="FF5050"/>
                </a:solidFill>
                <a:latin typeface="Cambria" panose="02040503050406030204" pitchFamily="18" charset="0"/>
              </a:rPr>
              <a:t>OSTVARENI UZORCI UČENIKA U SREDNJIM ŠKOLAMA – 2. KVANTITATIVNA ISTRAŽIVAČKA DIONICA</a:t>
            </a:r>
            <a:r>
              <a:rPr lang="hr-HR" sz="4000" dirty="0">
                <a:latin typeface="Cambria" panose="02040503050406030204" pitchFamily="18" charset="0"/>
              </a:rPr>
              <a:t/>
            </a:r>
            <a:br>
              <a:rPr lang="hr-HR" sz="4000" dirty="0">
                <a:latin typeface="Cambria" panose="02040503050406030204" pitchFamily="18" charset="0"/>
              </a:rPr>
            </a:br>
            <a:r>
              <a:rPr lang="hr-HR" sz="3600" dirty="0">
                <a:latin typeface="Cambria" panose="02040503050406030204" pitchFamily="18" charset="0"/>
              </a:rPr>
              <a:t>Učenici 3. razreda – </a:t>
            </a:r>
            <a:r>
              <a:rPr lang="hr-HR" sz="3600" b="1" dirty="0">
                <a:solidFill>
                  <a:srgbClr val="FF5050"/>
                </a:solidFill>
                <a:latin typeface="Cambria" panose="02040503050406030204" pitchFamily="18" charset="0"/>
              </a:rPr>
              <a:t>8845</a:t>
            </a:r>
            <a:endParaRPr lang="hr-HR" sz="36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771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4674</TotalTime>
  <Words>3384</Words>
  <Application>Microsoft Office PowerPoint</Application>
  <PresentationFormat>Widescreen</PresentationFormat>
  <Paragraphs>561</Paragraphs>
  <Slides>48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5" baseType="lpstr">
      <vt:lpstr>Arial</vt:lpstr>
      <vt:lpstr>Calibri</vt:lpstr>
      <vt:lpstr>Calibri Light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OSTVARENI UZORCI UČENIKA U SREDNJIM ŠKOLAMA – 2. KVANTITATIVNA ISTRAŽIVAČKA DIONICA Učenici 3. razreda – 8845</vt:lpstr>
      <vt:lpstr> VAŠA ŠKOLA  Učenici 3. razreda - 130  </vt:lpstr>
      <vt:lpstr>PowerPoint Presentation</vt:lpstr>
      <vt:lpstr>PowerPoint Presentation</vt:lpstr>
      <vt:lpstr>A. UTJECAJ PANDEMIJE COVID-19 NA ŽIVOT UČENIKA</vt:lpstr>
      <vt:lpstr>PowerPoint Presentation</vt:lpstr>
      <vt:lpstr>PowerPoint Presentation</vt:lpstr>
      <vt:lpstr>PowerPoint Presentation</vt:lpstr>
      <vt:lpstr>B. UTJECAJ PANDEMIJE COVID-19  NA POJEDINE ASPEKTE ŽIVOTA </vt:lpstr>
      <vt:lpstr>PowerPoint Presentation</vt:lpstr>
      <vt:lpstr>PowerPoint Presentation</vt:lpstr>
      <vt:lpstr>PowerPoint Presentation</vt:lpstr>
      <vt:lpstr>PowerPoint Presentation</vt:lpstr>
      <vt:lpstr>C. UTJECAJ PROMJENA U NASTAVI I ORGANIZACIJI ŠKOLE NA ČIMBENIKE U OBRAZOVNOM PROCESU </vt:lpstr>
      <vt:lpstr>PowerPoint Presentation</vt:lpstr>
      <vt:lpstr>PowerPoint Presentation</vt:lpstr>
      <vt:lpstr>PowerPoint Presentation</vt:lpstr>
      <vt:lpstr>PowerPoint Presentation</vt:lpstr>
      <vt:lpstr>D. TEŠKOĆE PRI ISPUNJAVANJU ŠKOLSKIH OBAVEZA U ŠK. GOD. 2021./2022.</vt:lpstr>
      <vt:lpstr>PowerPoint Presentation</vt:lpstr>
      <vt:lpstr>PowerPoint Presentation</vt:lpstr>
      <vt:lpstr>PowerPoint Presentation</vt:lpstr>
      <vt:lpstr>E. OSJEĆAJ ZAKINUTOSTI ZA ODREĐENA ISKUSTVA ZBOG PANDEMIJE COVID-19</vt:lpstr>
      <vt:lpstr>PowerPoint Presentation</vt:lpstr>
      <vt:lpstr>PowerPoint Presentation</vt:lpstr>
      <vt:lpstr>PowerPoint Presentation</vt:lpstr>
      <vt:lpstr>F. VRIJEME PROVEDENO PRED EKRANIMA U ŠK. GOD. 2021./2022. U USPOREDBI S RAZDOBLJEM PRIJE PANDEMIJE COVID-19</vt:lpstr>
      <vt:lpstr>PowerPoint Presentation</vt:lpstr>
      <vt:lpstr>PowerPoint Presentation</vt:lpstr>
      <vt:lpstr>G. STAV O UTJECAJU DIGITALNIH TEHNOLOGIJA NA ŽIVOT UČENIKA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ZA DODATNE INFORMACIJE: boris@idi.hr zrinka@idi.hr  jana@idi.hr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PRELIMINARNI REZULTATI</dc:title>
  <dc:creator>ZRINKA</dc:creator>
  <cp:lastModifiedBy>Korisnik</cp:lastModifiedBy>
  <cp:revision>342</cp:revision>
  <cp:lastPrinted>2019-09-13T13:05:14Z</cp:lastPrinted>
  <dcterms:created xsi:type="dcterms:W3CDTF">2017-12-31T14:54:12Z</dcterms:created>
  <dcterms:modified xsi:type="dcterms:W3CDTF">2022-11-03T09:49:09Z</dcterms:modified>
</cp:coreProperties>
</file>