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diagrams/data1.xml" ContentType="application/vnd.openxmlformats-officedocument.drawingml.diagramData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
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9EFF62-BFE3-4745-982E-54B305C8EE3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6E2E2CC-EB89-4754-9448-E748219075FE}">
      <dgm:prSet/>
      <dgm:spPr/>
      <dgm:t>
        <a:bodyPr/>
        <a:lstStyle/>
        <a:p>
          <a:r>
            <a:rPr lang="hr-HR"/>
            <a:t>Petrarca preuzima sonet iz trubadurske lirike</a:t>
          </a:r>
          <a:endParaRPr lang="en-US"/>
        </a:p>
      </dgm:t>
    </dgm:pt>
    <dgm:pt modelId="{7E3723E4-FC50-4EE7-9756-3A3AE4FB34BB}" type="parTrans" cxnId="{0E15A6D9-437E-4700-8267-BE49C1F25D9B}">
      <dgm:prSet/>
      <dgm:spPr/>
      <dgm:t>
        <a:bodyPr/>
        <a:lstStyle/>
        <a:p>
          <a:endParaRPr lang="en-US"/>
        </a:p>
      </dgm:t>
    </dgm:pt>
    <dgm:pt modelId="{335AE0BB-38B4-4D78-BC82-87F17985D3DB}" type="sibTrans" cxnId="{0E15A6D9-437E-4700-8267-BE49C1F25D9B}">
      <dgm:prSet/>
      <dgm:spPr/>
      <dgm:t>
        <a:bodyPr/>
        <a:lstStyle/>
        <a:p>
          <a:endParaRPr lang="en-US"/>
        </a:p>
      </dgm:t>
    </dgm:pt>
    <dgm:pt modelId="{F3747244-E88A-4919-AC1D-4BAEF9C9BCFF}">
      <dgm:prSet/>
      <dgm:spPr/>
      <dgm:t>
        <a:bodyPr/>
        <a:lstStyle/>
        <a:p>
          <a:r>
            <a:rPr lang="hr-HR" dirty="0"/>
            <a:t>struktura Petrarkina soneta: dva katrena i dvije tercine, stih jedanaesterac; shema rime </a:t>
          </a:r>
          <a:r>
            <a:rPr lang="hr-HR" dirty="0" err="1"/>
            <a:t>abba</a:t>
          </a:r>
          <a:r>
            <a:rPr lang="hr-HR" dirty="0"/>
            <a:t> </a:t>
          </a:r>
          <a:r>
            <a:rPr lang="hr-HR" dirty="0" err="1"/>
            <a:t>abba</a:t>
          </a:r>
          <a:r>
            <a:rPr lang="hr-HR" dirty="0"/>
            <a:t> </a:t>
          </a:r>
          <a:r>
            <a:rPr lang="hr-HR" dirty="0" err="1"/>
            <a:t>cdc</a:t>
          </a:r>
          <a:r>
            <a:rPr lang="hr-HR" dirty="0"/>
            <a:t> </a:t>
          </a:r>
          <a:r>
            <a:rPr lang="hr-HR" dirty="0" err="1"/>
            <a:t>dcd</a:t>
          </a:r>
          <a:r>
            <a:rPr lang="hr-HR" dirty="0"/>
            <a:t> ili </a:t>
          </a:r>
          <a:r>
            <a:rPr lang="hr-HR" dirty="0" err="1"/>
            <a:t>abba</a:t>
          </a:r>
          <a:r>
            <a:rPr lang="hr-HR" dirty="0"/>
            <a:t> </a:t>
          </a:r>
          <a:r>
            <a:rPr lang="hr-HR" dirty="0" err="1"/>
            <a:t>abba</a:t>
          </a:r>
          <a:r>
            <a:rPr lang="hr-HR" dirty="0"/>
            <a:t> </a:t>
          </a:r>
          <a:r>
            <a:rPr lang="hr-HR" dirty="0" err="1"/>
            <a:t>cdc</a:t>
          </a:r>
          <a:r>
            <a:rPr lang="hr-HR" dirty="0"/>
            <a:t> </a:t>
          </a:r>
          <a:r>
            <a:rPr lang="hr-HR" dirty="0" err="1"/>
            <a:t>dee</a:t>
          </a:r>
          <a:r>
            <a:rPr lang="hr-HR" dirty="0"/>
            <a:t> (shema u tercinama može varirati)</a:t>
          </a:r>
          <a:endParaRPr lang="en-US" dirty="0"/>
        </a:p>
      </dgm:t>
    </dgm:pt>
    <dgm:pt modelId="{AB43360D-5E87-4BF6-BCC0-7BE410B0705E}" type="parTrans" cxnId="{D528FD63-58F0-4345-A74B-D5F64D38F9F3}">
      <dgm:prSet/>
      <dgm:spPr/>
      <dgm:t>
        <a:bodyPr/>
        <a:lstStyle/>
        <a:p>
          <a:endParaRPr lang="en-US"/>
        </a:p>
      </dgm:t>
    </dgm:pt>
    <dgm:pt modelId="{5BD123E6-251E-43C6-A998-EF9439657BF9}" type="sibTrans" cxnId="{D528FD63-58F0-4345-A74B-D5F64D38F9F3}">
      <dgm:prSet/>
      <dgm:spPr/>
      <dgm:t>
        <a:bodyPr/>
        <a:lstStyle/>
        <a:p>
          <a:endParaRPr lang="en-US"/>
        </a:p>
      </dgm:t>
    </dgm:pt>
    <dgm:pt modelId="{7927A9C4-AC37-41BE-9E54-8D856BBF971F}">
      <dgm:prSet/>
      <dgm:spPr/>
      <dgm:t>
        <a:bodyPr/>
        <a:lstStyle/>
        <a:p>
          <a:r>
            <a:rPr lang="hr-HR"/>
            <a:t>rima iz katrena ne smije prelaziti u tercine, a tercine moraju biti međusobno povezane rimom</a:t>
          </a:r>
          <a:endParaRPr lang="en-US"/>
        </a:p>
      </dgm:t>
    </dgm:pt>
    <dgm:pt modelId="{1CD984F2-1400-47A8-9222-0F7998BDE3D9}" type="parTrans" cxnId="{675E1861-B9D1-4C8B-9FC2-49779C42C0DF}">
      <dgm:prSet/>
      <dgm:spPr/>
      <dgm:t>
        <a:bodyPr/>
        <a:lstStyle/>
        <a:p>
          <a:endParaRPr lang="en-US"/>
        </a:p>
      </dgm:t>
    </dgm:pt>
    <dgm:pt modelId="{4AD4C67C-45B6-4024-BFEA-CD03C3DBDCF7}" type="sibTrans" cxnId="{675E1861-B9D1-4C8B-9FC2-49779C42C0DF}">
      <dgm:prSet/>
      <dgm:spPr/>
      <dgm:t>
        <a:bodyPr/>
        <a:lstStyle/>
        <a:p>
          <a:endParaRPr lang="en-US"/>
        </a:p>
      </dgm:t>
    </dgm:pt>
    <dgm:pt modelId="{A9263128-065E-4994-B2CE-401C8CF6ED4D}">
      <dgm:prSet/>
      <dgm:spPr/>
      <dgm:t>
        <a:bodyPr/>
        <a:lstStyle/>
        <a:p>
          <a:r>
            <a:rPr lang="hr-HR"/>
            <a:t>tercine u odnosu na katrene donose neki obrat ili zaključak na tematskom planu</a:t>
          </a:r>
          <a:endParaRPr lang="en-US"/>
        </a:p>
      </dgm:t>
    </dgm:pt>
    <dgm:pt modelId="{36C04716-428A-4F94-9038-0668671F1ADC}" type="parTrans" cxnId="{6238F657-4E39-471D-B862-B5FA972E37A8}">
      <dgm:prSet/>
      <dgm:spPr/>
      <dgm:t>
        <a:bodyPr/>
        <a:lstStyle/>
        <a:p>
          <a:endParaRPr lang="en-US"/>
        </a:p>
      </dgm:t>
    </dgm:pt>
    <dgm:pt modelId="{35231E29-4F9D-45B3-AC40-AB9AA9ADE588}" type="sibTrans" cxnId="{6238F657-4E39-471D-B862-B5FA972E37A8}">
      <dgm:prSet/>
      <dgm:spPr/>
      <dgm:t>
        <a:bodyPr/>
        <a:lstStyle/>
        <a:p>
          <a:endParaRPr lang="en-US"/>
        </a:p>
      </dgm:t>
    </dgm:pt>
    <dgm:pt modelId="{63DCC059-0CE5-4A4E-B45B-C0C569394F38}">
      <dgm:prSet/>
      <dgm:spPr/>
      <dgm:t>
        <a:bodyPr/>
        <a:lstStyle/>
        <a:p>
          <a:r>
            <a:rPr lang="hr-HR" b="1"/>
            <a:t>sonet</a:t>
          </a:r>
          <a:r>
            <a:rPr lang="hr-HR"/>
            <a:t> je najzahtjevniji pjesnički oblik koji je Petratca usavršio – težnja skladnom pjesničkom oblikovanju </a:t>
          </a:r>
          <a:endParaRPr lang="en-US"/>
        </a:p>
      </dgm:t>
    </dgm:pt>
    <dgm:pt modelId="{F267F91D-E37E-4AB4-81A4-BADD55D8E935}" type="parTrans" cxnId="{C9352D9E-83B5-4411-B09B-2799D30993E4}">
      <dgm:prSet/>
      <dgm:spPr/>
      <dgm:t>
        <a:bodyPr/>
        <a:lstStyle/>
        <a:p>
          <a:endParaRPr lang="en-US"/>
        </a:p>
      </dgm:t>
    </dgm:pt>
    <dgm:pt modelId="{B14DE0F5-11D7-4223-98FF-A4E47D8E291F}" type="sibTrans" cxnId="{C9352D9E-83B5-4411-B09B-2799D30993E4}">
      <dgm:prSet/>
      <dgm:spPr/>
      <dgm:t>
        <a:bodyPr/>
        <a:lstStyle/>
        <a:p>
          <a:endParaRPr lang="en-US"/>
        </a:p>
      </dgm:t>
    </dgm:pt>
    <dgm:pt modelId="{BBBA4D76-5544-4F4B-A4A4-F70BB8660539}" type="pres">
      <dgm:prSet presAssocID="{069EFF62-BFE3-4745-982E-54B305C8EE30}" presName="linear" presStyleCnt="0">
        <dgm:presLayoutVars>
          <dgm:animLvl val="lvl"/>
          <dgm:resizeHandles val="exact"/>
        </dgm:presLayoutVars>
      </dgm:prSet>
      <dgm:spPr/>
    </dgm:pt>
    <dgm:pt modelId="{92A00CE9-C6A7-4D64-A3A0-64EB3244C4FC}" type="pres">
      <dgm:prSet presAssocID="{26E2E2CC-EB89-4754-9448-E748219075F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B0DF481-E096-44D5-B317-4D4E80BC73E7}" type="pres">
      <dgm:prSet presAssocID="{335AE0BB-38B4-4D78-BC82-87F17985D3DB}" presName="spacer" presStyleCnt="0"/>
      <dgm:spPr/>
    </dgm:pt>
    <dgm:pt modelId="{07699BB9-F10D-4514-A964-A5554856566C}" type="pres">
      <dgm:prSet presAssocID="{F3747244-E88A-4919-AC1D-4BAEF9C9BCF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990CD9F-90CF-41CF-A7AB-AE0077F325FC}" type="pres">
      <dgm:prSet presAssocID="{5BD123E6-251E-43C6-A998-EF9439657BF9}" presName="spacer" presStyleCnt="0"/>
      <dgm:spPr/>
    </dgm:pt>
    <dgm:pt modelId="{76A7B0E7-D385-4EE8-8376-F0A10B4B8CAB}" type="pres">
      <dgm:prSet presAssocID="{7927A9C4-AC37-41BE-9E54-8D856BBF971F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3076100-1431-4F84-98DE-C7FE423A47C0}" type="pres">
      <dgm:prSet presAssocID="{4AD4C67C-45B6-4024-BFEA-CD03C3DBDCF7}" presName="spacer" presStyleCnt="0"/>
      <dgm:spPr/>
    </dgm:pt>
    <dgm:pt modelId="{C4A99FF4-2E0E-49DD-A30C-0527F4A2F1AD}" type="pres">
      <dgm:prSet presAssocID="{A9263128-065E-4994-B2CE-401C8CF6ED4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0D5FC39-15D2-4C9D-B104-E32C1B5C09D2}" type="pres">
      <dgm:prSet presAssocID="{35231E29-4F9D-45B3-AC40-AB9AA9ADE588}" presName="spacer" presStyleCnt="0"/>
      <dgm:spPr/>
    </dgm:pt>
    <dgm:pt modelId="{840B981C-5FD7-45AB-9C15-38D0475D6B53}" type="pres">
      <dgm:prSet presAssocID="{63DCC059-0CE5-4A4E-B45B-C0C569394F38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FE6EE08-1922-4758-882C-04BEF9BBE3BD}" type="presOf" srcId="{7927A9C4-AC37-41BE-9E54-8D856BBF971F}" destId="{76A7B0E7-D385-4EE8-8376-F0A10B4B8CAB}" srcOrd="0" destOrd="0" presId="urn:microsoft.com/office/officeart/2005/8/layout/vList2"/>
    <dgm:cxn modelId="{675E1861-B9D1-4C8B-9FC2-49779C42C0DF}" srcId="{069EFF62-BFE3-4745-982E-54B305C8EE30}" destId="{7927A9C4-AC37-41BE-9E54-8D856BBF971F}" srcOrd="2" destOrd="0" parTransId="{1CD984F2-1400-47A8-9222-0F7998BDE3D9}" sibTransId="{4AD4C67C-45B6-4024-BFEA-CD03C3DBDCF7}"/>
    <dgm:cxn modelId="{D528FD63-58F0-4345-A74B-D5F64D38F9F3}" srcId="{069EFF62-BFE3-4745-982E-54B305C8EE30}" destId="{F3747244-E88A-4919-AC1D-4BAEF9C9BCFF}" srcOrd="1" destOrd="0" parTransId="{AB43360D-5E87-4BF6-BCC0-7BE410B0705E}" sibTransId="{5BD123E6-251E-43C6-A998-EF9439657BF9}"/>
    <dgm:cxn modelId="{A5537968-CEED-419B-B2C0-7438817A50A7}" type="presOf" srcId="{069EFF62-BFE3-4745-982E-54B305C8EE30}" destId="{BBBA4D76-5544-4F4B-A4A4-F70BB8660539}" srcOrd="0" destOrd="0" presId="urn:microsoft.com/office/officeart/2005/8/layout/vList2"/>
    <dgm:cxn modelId="{4E671549-3EEC-4821-8A79-9BD07B1D16DB}" type="presOf" srcId="{26E2E2CC-EB89-4754-9448-E748219075FE}" destId="{92A00CE9-C6A7-4D64-A3A0-64EB3244C4FC}" srcOrd="0" destOrd="0" presId="urn:microsoft.com/office/officeart/2005/8/layout/vList2"/>
    <dgm:cxn modelId="{1ACD8470-F731-441A-9C6E-64D327F95C0A}" type="presOf" srcId="{A9263128-065E-4994-B2CE-401C8CF6ED4D}" destId="{C4A99FF4-2E0E-49DD-A30C-0527F4A2F1AD}" srcOrd="0" destOrd="0" presId="urn:microsoft.com/office/officeart/2005/8/layout/vList2"/>
    <dgm:cxn modelId="{6238F657-4E39-471D-B862-B5FA972E37A8}" srcId="{069EFF62-BFE3-4745-982E-54B305C8EE30}" destId="{A9263128-065E-4994-B2CE-401C8CF6ED4D}" srcOrd="3" destOrd="0" parTransId="{36C04716-428A-4F94-9038-0668671F1ADC}" sibTransId="{35231E29-4F9D-45B3-AC40-AB9AA9ADE588}"/>
    <dgm:cxn modelId="{C9352D9E-83B5-4411-B09B-2799D30993E4}" srcId="{069EFF62-BFE3-4745-982E-54B305C8EE30}" destId="{63DCC059-0CE5-4A4E-B45B-C0C569394F38}" srcOrd="4" destOrd="0" parTransId="{F267F91D-E37E-4AB4-81A4-BADD55D8E935}" sibTransId="{B14DE0F5-11D7-4223-98FF-A4E47D8E291F}"/>
    <dgm:cxn modelId="{1CBB3DAF-D370-48A5-95C6-2F4901B15F19}" type="presOf" srcId="{63DCC059-0CE5-4A4E-B45B-C0C569394F38}" destId="{840B981C-5FD7-45AB-9C15-38D0475D6B53}" srcOrd="0" destOrd="0" presId="urn:microsoft.com/office/officeart/2005/8/layout/vList2"/>
    <dgm:cxn modelId="{537706C5-2251-4574-95B2-1F7C7229F988}" type="presOf" srcId="{F3747244-E88A-4919-AC1D-4BAEF9C9BCFF}" destId="{07699BB9-F10D-4514-A964-A5554856566C}" srcOrd="0" destOrd="0" presId="urn:microsoft.com/office/officeart/2005/8/layout/vList2"/>
    <dgm:cxn modelId="{0E15A6D9-437E-4700-8267-BE49C1F25D9B}" srcId="{069EFF62-BFE3-4745-982E-54B305C8EE30}" destId="{26E2E2CC-EB89-4754-9448-E748219075FE}" srcOrd="0" destOrd="0" parTransId="{7E3723E4-FC50-4EE7-9756-3A3AE4FB34BB}" sibTransId="{335AE0BB-38B4-4D78-BC82-87F17985D3DB}"/>
    <dgm:cxn modelId="{C0000788-E224-4DC3-A0F4-457D55DBE3F7}" type="presParOf" srcId="{BBBA4D76-5544-4F4B-A4A4-F70BB8660539}" destId="{92A00CE9-C6A7-4D64-A3A0-64EB3244C4FC}" srcOrd="0" destOrd="0" presId="urn:microsoft.com/office/officeart/2005/8/layout/vList2"/>
    <dgm:cxn modelId="{569AEDA1-7C33-4AE2-9AF6-8455D15ADAA6}" type="presParOf" srcId="{BBBA4D76-5544-4F4B-A4A4-F70BB8660539}" destId="{DB0DF481-E096-44D5-B317-4D4E80BC73E7}" srcOrd="1" destOrd="0" presId="urn:microsoft.com/office/officeart/2005/8/layout/vList2"/>
    <dgm:cxn modelId="{26A7A799-447E-456D-AF56-C9B4E18FC250}" type="presParOf" srcId="{BBBA4D76-5544-4F4B-A4A4-F70BB8660539}" destId="{07699BB9-F10D-4514-A964-A5554856566C}" srcOrd="2" destOrd="0" presId="urn:microsoft.com/office/officeart/2005/8/layout/vList2"/>
    <dgm:cxn modelId="{0D9893B2-EA94-41CB-AF2F-D66522183AD0}" type="presParOf" srcId="{BBBA4D76-5544-4F4B-A4A4-F70BB8660539}" destId="{B990CD9F-90CF-41CF-A7AB-AE0077F325FC}" srcOrd="3" destOrd="0" presId="urn:microsoft.com/office/officeart/2005/8/layout/vList2"/>
    <dgm:cxn modelId="{4BB32344-24FE-472F-9B59-FF7A130EA37C}" type="presParOf" srcId="{BBBA4D76-5544-4F4B-A4A4-F70BB8660539}" destId="{76A7B0E7-D385-4EE8-8376-F0A10B4B8CAB}" srcOrd="4" destOrd="0" presId="urn:microsoft.com/office/officeart/2005/8/layout/vList2"/>
    <dgm:cxn modelId="{09C3DF5F-D27C-4501-8EEE-607F9A32E870}" type="presParOf" srcId="{BBBA4D76-5544-4F4B-A4A4-F70BB8660539}" destId="{F3076100-1431-4F84-98DE-C7FE423A47C0}" srcOrd="5" destOrd="0" presId="urn:microsoft.com/office/officeart/2005/8/layout/vList2"/>
    <dgm:cxn modelId="{2C9AD0B3-ABE7-4B5D-AFD5-927ECF288C85}" type="presParOf" srcId="{BBBA4D76-5544-4F4B-A4A4-F70BB8660539}" destId="{C4A99FF4-2E0E-49DD-A30C-0527F4A2F1AD}" srcOrd="6" destOrd="0" presId="urn:microsoft.com/office/officeart/2005/8/layout/vList2"/>
    <dgm:cxn modelId="{453C1592-1338-4473-A004-DB5DB1F51025}" type="presParOf" srcId="{BBBA4D76-5544-4F4B-A4A4-F70BB8660539}" destId="{20D5FC39-15D2-4C9D-B104-E32C1B5C09D2}" srcOrd="7" destOrd="0" presId="urn:microsoft.com/office/officeart/2005/8/layout/vList2"/>
    <dgm:cxn modelId="{F60C65D6-26D0-4601-9899-707A54A53566}" type="presParOf" srcId="{BBBA4D76-5544-4F4B-A4A4-F70BB8660539}" destId="{840B981C-5FD7-45AB-9C15-38D0475D6B5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A00CE9-C6A7-4D64-A3A0-64EB3244C4FC}">
      <dsp:nvSpPr>
        <dsp:cNvPr id="0" name=""/>
        <dsp:cNvSpPr/>
      </dsp:nvSpPr>
      <dsp:spPr>
        <a:xfrm>
          <a:off x="0" y="84894"/>
          <a:ext cx="6900512" cy="101336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kern="1200"/>
            <a:t>Petrarca preuzima sonet iz trubadurske lirike</a:t>
          </a:r>
          <a:endParaRPr lang="en-US" sz="2600" kern="1200"/>
        </a:p>
      </dsp:txBody>
      <dsp:txXfrm>
        <a:off x="49468" y="134362"/>
        <a:ext cx="6801576" cy="914430"/>
      </dsp:txXfrm>
    </dsp:sp>
    <dsp:sp modelId="{07699BB9-F10D-4514-A964-A5554856566C}">
      <dsp:nvSpPr>
        <dsp:cNvPr id="0" name=""/>
        <dsp:cNvSpPr/>
      </dsp:nvSpPr>
      <dsp:spPr>
        <a:xfrm>
          <a:off x="0" y="1173141"/>
          <a:ext cx="6900512" cy="1013366"/>
        </a:xfrm>
        <a:prstGeom prst="roundRect">
          <a:avLst/>
        </a:prstGeom>
        <a:solidFill>
          <a:schemeClr val="accent5">
            <a:hueOff val="4352466"/>
            <a:satOff val="1923"/>
            <a:lumOff val="-21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kern="1200" dirty="0"/>
            <a:t>struktura Petrarkina soneta: dva katrena i dvije tercine, stih jedanaesterac; shema rime </a:t>
          </a:r>
          <a:r>
            <a:rPr lang="hr-HR" sz="2600" kern="1200" dirty="0" err="1"/>
            <a:t>abba</a:t>
          </a:r>
          <a:r>
            <a:rPr lang="hr-HR" sz="2600" kern="1200" dirty="0"/>
            <a:t> </a:t>
          </a:r>
          <a:r>
            <a:rPr lang="hr-HR" sz="2600" kern="1200" dirty="0" err="1"/>
            <a:t>abba</a:t>
          </a:r>
          <a:r>
            <a:rPr lang="hr-HR" sz="2600" kern="1200" dirty="0"/>
            <a:t> </a:t>
          </a:r>
          <a:r>
            <a:rPr lang="hr-HR" sz="2600" kern="1200" dirty="0" err="1"/>
            <a:t>cdc</a:t>
          </a:r>
          <a:r>
            <a:rPr lang="hr-HR" sz="2600" kern="1200" dirty="0"/>
            <a:t> </a:t>
          </a:r>
          <a:r>
            <a:rPr lang="hr-HR" sz="2600" kern="1200" dirty="0" err="1"/>
            <a:t>dcd</a:t>
          </a:r>
          <a:r>
            <a:rPr lang="hr-HR" sz="2600" kern="1200" dirty="0"/>
            <a:t> ili </a:t>
          </a:r>
          <a:r>
            <a:rPr lang="hr-HR" sz="2600" kern="1200" dirty="0" err="1"/>
            <a:t>abba</a:t>
          </a:r>
          <a:r>
            <a:rPr lang="hr-HR" sz="2600" kern="1200" dirty="0"/>
            <a:t> </a:t>
          </a:r>
          <a:r>
            <a:rPr lang="hr-HR" sz="2600" kern="1200" dirty="0" err="1"/>
            <a:t>abba</a:t>
          </a:r>
          <a:r>
            <a:rPr lang="hr-HR" sz="2600" kern="1200" dirty="0"/>
            <a:t> </a:t>
          </a:r>
          <a:r>
            <a:rPr lang="hr-HR" sz="2600" kern="1200" dirty="0" err="1"/>
            <a:t>cdc</a:t>
          </a:r>
          <a:r>
            <a:rPr lang="hr-HR" sz="2600" kern="1200" dirty="0"/>
            <a:t> </a:t>
          </a:r>
          <a:r>
            <a:rPr lang="hr-HR" sz="2600" kern="1200" dirty="0" err="1"/>
            <a:t>dee</a:t>
          </a:r>
          <a:r>
            <a:rPr lang="hr-HR" sz="2600" kern="1200" dirty="0"/>
            <a:t> (shema u tercinama može varirati)</a:t>
          </a:r>
          <a:endParaRPr lang="en-US" sz="2600" kern="1200" dirty="0"/>
        </a:p>
      </dsp:txBody>
      <dsp:txXfrm>
        <a:off x="49468" y="1222609"/>
        <a:ext cx="6801576" cy="914430"/>
      </dsp:txXfrm>
    </dsp:sp>
    <dsp:sp modelId="{76A7B0E7-D385-4EE8-8376-F0A10B4B8CAB}">
      <dsp:nvSpPr>
        <dsp:cNvPr id="0" name=""/>
        <dsp:cNvSpPr/>
      </dsp:nvSpPr>
      <dsp:spPr>
        <a:xfrm>
          <a:off x="0" y="2261387"/>
          <a:ext cx="6900512" cy="1013366"/>
        </a:xfrm>
        <a:prstGeom prst="roundRect">
          <a:avLst/>
        </a:prstGeom>
        <a:solidFill>
          <a:schemeClr val="accent5">
            <a:hueOff val="8704932"/>
            <a:satOff val="3846"/>
            <a:lumOff val="-4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kern="1200"/>
            <a:t>rima iz katrena ne smije prelaziti u tercine, a tercine moraju biti međusobno povezane rimom</a:t>
          </a:r>
          <a:endParaRPr lang="en-US" sz="2600" kern="1200"/>
        </a:p>
      </dsp:txBody>
      <dsp:txXfrm>
        <a:off x="49468" y="2310855"/>
        <a:ext cx="6801576" cy="914430"/>
      </dsp:txXfrm>
    </dsp:sp>
    <dsp:sp modelId="{C4A99FF4-2E0E-49DD-A30C-0527F4A2F1AD}">
      <dsp:nvSpPr>
        <dsp:cNvPr id="0" name=""/>
        <dsp:cNvSpPr/>
      </dsp:nvSpPr>
      <dsp:spPr>
        <a:xfrm>
          <a:off x="0" y="3349633"/>
          <a:ext cx="6900512" cy="1013366"/>
        </a:xfrm>
        <a:prstGeom prst="roundRect">
          <a:avLst/>
        </a:prstGeom>
        <a:solidFill>
          <a:schemeClr val="accent5">
            <a:hueOff val="13057397"/>
            <a:satOff val="5769"/>
            <a:lumOff val="-6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kern="1200"/>
            <a:t>tercine u odnosu na katrene donose neki obrat ili zaključak na tematskom planu</a:t>
          </a:r>
          <a:endParaRPr lang="en-US" sz="2600" kern="1200"/>
        </a:p>
      </dsp:txBody>
      <dsp:txXfrm>
        <a:off x="49468" y="3399101"/>
        <a:ext cx="6801576" cy="914430"/>
      </dsp:txXfrm>
    </dsp:sp>
    <dsp:sp modelId="{840B981C-5FD7-45AB-9C15-38D0475D6B53}">
      <dsp:nvSpPr>
        <dsp:cNvPr id="0" name=""/>
        <dsp:cNvSpPr/>
      </dsp:nvSpPr>
      <dsp:spPr>
        <a:xfrm>
          <a:off x="0" y="4437879"/>
          <a:ext cx="6900512" cy="1013366"/>
        </a:xfrm>
        <a:prstGeom prst="roundRect">
          <a:avLst/>
        </a:prstGeom>
        <a:solidFill>
          <a:schemeClr val="accent5">
            <a:hueOff val="17409864"/>
            <a:satOff val="7692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b="1" kern="1200"/>
            <a:t>sonet</a:t>
          </a:r>
          <a:r>
            <a:rPr lang="hr-HR" sz="2600" kern="1200"/>
            <a:t> je najzahtjevniji pjesnički oblik koji je Petratca usavršio – težnja skladnom pjesničkom oblikovanju </a:t>
          </a:r>
          <a:endParaRPr lang="en-US" sz="2600" kern="1200"/>
        </a:p>
      </dsp:txBody>
      <dsp:txXfrm>
        <a:off x="49468" y="4487347"/>
        <a:ext cx="6801576" cy="9144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838080" y="1929240"/>
            <a:ext cx="1051524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838080" y="4150080"/>
            <a:ext cx="1051524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838080" y="192924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26200" y="192924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838080" y="415008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226200" y="415008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838080" y="1929240"/>
            <a:ext cx="338580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393440" y="1929240"/>
            <a:ext cx="338580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7949160" y="1929240"/>
            <a:ext cx="338580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838080" y="4150080"/>
            <a:ext cx="338580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4393440" y="4150080"/>
            <a:ext cx="338580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7949160" y="4150080"/>
            <a:ext cx="338580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838080" y="1929240"/>
            <a:ext cx="10515240" cy="4251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929240"/>
            <a:ext cx="10515240" cy="4251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838080" y="1929240"/>
            <a:ext cx="5131080" cy="4251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6226200" y="1929240"/>
            <a:ext cx="5131080" cy="4251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838080" y="192924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26200" y="1929240"/>
            <a:ext cx="5131080" cy="4251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838080" y="415008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838080" y="1929240"/>
            <a:ext cx="10515240" cy="4251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838080" y="1929240"/>
            <a:ext cx="5131080" cy="4251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26200" y="192924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226200" y="415008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838080" y="192924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26200" y="192924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838080" y="4150080"/>
            <a:ext cx="1051524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838080" y="1929240"/>
            <a:ext cx="1051524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838080" y="4150080"/>
            <a:ext cx="1051524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838080" y="192924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226200" y="192924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838080" y="415008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6226200" y="415008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838080" y="1929240"/>
            <a:ext cx="338580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393440" y="1929240"/>
            <a:ext cx="338580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7949160" y="1929240"/>
            <a:ext cx="338580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838080" y="4150080"/>
            <a:ext cx="338580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4393440" y="4150080"/>
            <a:ext cx="338580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7949160" y="4150080"/>
            <a:ext cx="338580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838080" y="1929240"/>
            <a:ext cx="10515240" cy="4251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838080" y="1929240"/>
            <a:ext cx="5131080" cy="4251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26200" y="1929240"/>
            <a:ext cx="5131080" cy="4251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838080" y="192924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26200" y="1929240"/>
            <a:ext cx="5131080" cy="4251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838080" y="415008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838080" y="1929240"/>
            <a:ext cx="5131080" cy="4251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26200" y="192924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26200" y="415008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838080" y="192924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26200" y="1929240"/>
            <a:ext cx="513108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838080" y="4150080"/>
            <a:ext cx="10515240" cy="202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838080" y="4736880"/>
            <a:ext cx="4243320" cy="27000"/>
          </a:xfrm>
          <a:custGeom>
            <a:avLst/>
            <a:gdLst/>
            <a:ahLst/>
            <a:rect l="l" t="t" r="r" b="b"/>
            <a:pathLst>
              <a:path w="4243589" h="27432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6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841320" y="448200"/>
            <a:ext cx="10515240" cy="406872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en-US" sz="9600" spc="-1" strike="noStrike">
                <a:solidFill>
                  <a:srgbClr val="000000"/>
                </a:solidFill>
                <a:latin typeface="Modern Love"/>
              </a:rPr>
              <a:t>Click to edit Master title style</a:t>
            </a:r>
            <a:endParaRPr b="0" lang="en-US" sz="96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48C12478-6F9B-4044-AE44-6A1A0A0A8FE3}" type="datetime">
              <a:rPr b="0" lang="hr-HR" sz="1600" spc="-1" strike="noStrike">
                <a:solidFill>
                  <a:srgbClr val="8b8b8b"/>
                </a:solidFill>
                <a:latin typeface="The Hand"/>
              </a:rPr>
              <a:t>30.03.21</a:t>
            </a:fld>
            <a:endParaRPr b="0" lang="hr-HR" sz="16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hr-HR" sz="2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13411E46-4283-4551-B9C2-C8CCF34F0866}" type="slidenum">
              <a:rPr b="0" lang="hr-HR" sz="1600" spc="-1" strike="noStrike">
                <a:solidFill>
                  <a:srgbClr val="8b8b8b"/>
                </a:solidFill>
                <a:latin typeface="The Hand"/>
              </a:rPr>
              <a:t>&lt;number&gt;</a:t>
            </a:fld>
            <a:endParaRPr b="0" lang="hr-HR" sz="1600" spc="-1" strike="noStrike"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The Hand"/>
              </a:rPr>
              <a:t>Kliknite za uređivanje oblika teksta</a:t>
            </a:r>
            <a:endParaRPr b="0" lang="en-US" sz="3200" spc="-1" strike="noStrike">
              <a:solidFill>
                <a:srgbClr val="000000"/>
              </a:solidFill>
              <a:latin typeface="The Hand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The Hand"/>
              </a:rPr>
              <a:t>Druga razina konture</a:t>
            </a:r>
            <a:endParaRPr b="0" lang="en-US" sz="2400" spc="-1" strike="noStrike">
              <a:solidFill>
                <a:srgbClr val="000000"/>
              </a:solidFill>
              <a:latin typeface="The Hand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The Hand"/>
              </a:rPr>
              <a:t>Treća razina konture</a:t>
            </a:r>
            <a:endParaRPr b="0" lang="en-US" sz="2000" spc="-1" strike="noStrike">
              <a:solidFill>
                <a:srgbClr val="000000"/>
              </a:solidFill>
              <a:latin typeface="The Hand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The Hand"/>
              </a:rPr>
              <a:t>Četvrta razina kontura</a:t>
            </a:r>
            <a:endParaRPr b="0" lang="en-US" sz="2000" spc="-1" strike="noStrike">
              <a:solidFill>
                <a:srgbClr val="000000"/>
              </a:solidFill>
              <a:latin typeface="The Hand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The Hand"/>
              </a:rPr>
              <a:t>Peta razina kontura</a:t>
            </a:r>
            <a:endParaRPr b="0" lang="en-US" sz="2000" spc="-1" strike="noStrike">
              <a:solidFill>
                <a:srgbClr val="000000"/>
              </a:solidFill>
              <a:latin typeface="The Hand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The Hand"/>
              </a:rPr>
              <a:t>Šesta razina kontura</a:t>
            </a:r>
            <a:endParaRPr b="0" lang="en-US" sz="2000" spc="-1" strike="noStrike">
              <a:solidFill>
                <a:srgbClr val="000000"/>
              </a:solidFill>
              <a:latin typeface="The Hand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The Hand"/>
              </a:rPr>
              <a:t>Sedma razina konture</a:t>
            </a:r>
            <a:endParaRPr b="0" lang="en-US" sz="20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n-US" sz="4800" spc="-1" strike="noStrike">
                <a:solidFill>
                  <a:srgbClr val="000000"/>
                </a:solidFill>
                <a:latin typeface="Modern Love"/>
              </a:rPr>
              <a:t>Click to edit Master title style</a:t>
            </a:r>
            <a:endParaRPr b="0" lang="en-US" sz="4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838080" y="1929240"/>
            <a:ext cx="10515240" cy="4251600"/>
          </a:xfrm>
          <a:prstGeom prst="rect">
            <a:avLst/>
          </a:prstGeom>
        </p:spPr>
        <p:txBody>
          <a:bodyPr>
            <a:normAutofit/>
          </a:bodyPr>
          <a:p>
            <a:pPr marL="228600" indent="-228240">
              <a:lnSpc>
                <a:spcPct val="11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The Hand"/>
              </a:rPr>
              <a:t>Click to edit Master text styles</a:t>
            </a:r>
            <a:endParaRPr b="0" lang="en-US" sz="2800" spc="-1" strike="noStrike">
              <a:solidFill>
                <a:srgbClr val="000000"/>
              </a:solidFill>
              <a:latin typeface="The Hand"/>
            </a:endParaRPr>
          </a:p>
          <a:p>
            <a:pPr lvl="1" marL="685800" indent="-22824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The Hand"/>
              </a:rPr>
              <a:t>Second level</a:t>
            </a:r>
            <a:endParaRPr b="0" lang="en-US" sz="2400" spc="-1" strike="noStrike">
              <a:solidFill>
                <a:srgbClr val="000000"/>
              </a:solidFill>
              <a:latin typeface="The Hand"/>
            </a:endParaRPr>
          </a:p>
          <a:p>
            <a:pPr lvl="2" marL="1143000" indent="-22824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The Hand"/>
              </a:rPr>
              <a:t>Third level</a:t>
            </a:r>
            <a:endParaRPr b="0" lang="en-US" sz="2000" spc="-1" strike="noStrike">
              <a:solidFill>
                <a:srgbClr val="000000"/>
              </a:solidFill>
              <a:latin typeface="The Hand"/>
            </a:endParaRPr>
          </a:p>
          <a:p>
            <a:pPr lvl="3" marL="1600200" indent="-22824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The Hand"/>
              </a:rPr>
              <a:t>Fourth level</a:t>
            </a:r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  <a:p>
            <a:pPr lvl="4" marL="2057400" indent="-22824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The Hand"/>
              </a:rPr>
              <a:t>Fifth level</a:t>
            </a:r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3823C8BE-B653-4A09-9D1A-DF98B1F48CDC}" type="datetime">
              <a:rPr b="0" lang="hr-HR" sz="1600" spc="-1" strike="noStrike">
                <a:solidFill>
                  <a:srgbClr val="8b8b8b"/>
                </a:solidFill>
                <a:latin typeface="The Hand"/>
              </a:rPr>
              <a:t>30.03.21</a:t>
            </a:fld>
            <a:endParaRPr b="0" lang="hr-HR" sz="16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hr-HR" sz="2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785BE2C8-8B0F-4569-A013-0B3D1BC4AE08}" type="slidenum">
              <a:rPr b="0" lang="hr-HR" sz="1600" spc="-1" strike="noStrike">
                <a:solidFill>
                  <a:srgbClr val="8b8b8b"/>
                </a:solidFill>
                <a:latin typeface="The Hand"/>
              </a:rPr>
              <a:t>&lt;number&gt;</a:t>
            </a:fld>
            <a:endParaRPr b="0" lang="hr-HR" sz="1600" spc="-1" strike="noStrike">
              <a:latin typeface="Times New Roman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838080" y="1710000"/>
            <a:ext cx="10515240" cy="27000"/>
          </a:xfrm>
          <a:custGeom>
            <a:avLst/>
            <a:gdLst/>
            <a:ahLst/>
            <a:rect l="l" t="t" r="r" b="b"/>
            <a:pathLst>
              <a:path w="10515600" h="27432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6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diagramData" Target="../diagrams/data1.xml"/><Relationship Id="rId2" Type="http://schemas.openxmlformats.org/officeDocument/2006/relationships/diagramLayout" Target="../diagrams/layout1.xml"/><Relationship Id="rId3" Type="http://schemas.openxmlformats.org/officeDocument/2006/relationships/diagramQuickStyle" Target="../diagrams/quickStyle1.xml"/><Relationship Id="rId4" Type="http://schemas.openxmlformats.org/officeDocument/2006/relationships/diagramColors" Target="../diagrams/colors1.xml"/><Relationship Id="rId5" Type="http://schemas.microsoft.com/office/2007/relationships/diagramDrawing" Target="../diagrams/drawing1.xml"/><Relationship Id="rId6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0" y="0"/>
            <a:ext cx="1218852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TextShape 2"/>
          <p:cNvSpPr txBox="1"/>
          <p:nvPr/>
        </p:nvSpPr>
        <p:spPr>
          <a:xfrm>
            <a:off x="5297760" y="640080"/>
            <a:ext cx="6250680" cy="356580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73000"/>
          </a:bodyPr>
          <a:p>
            <a:pPr>
              <a:lnSpc>
                <a:spcPct val="100000"/>
              </a:lnSpc>
            </a:pPr>
            <a:r>
              <a:rPr b="0" lang="en-US" sz="9600" spc="-1" strike="noStrike">
                <a:solidFill>
                  <a:srgbClr val="000000"/>
                </a:solidFill>
                <a:latin typeface="Modern Love"/>
              </a:rPr>
              <a:t>Francesco Petrarca </a:t>
            </a:r>
            <a:endParaRPr b="0" lang="en-US" sz="96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86" name="TextShape 3"/>
          <p:cNvSpPr txBox="1"/>
          <p:nvPr/>
        </p:nvSpPr>
        <p:spPr>
          <a:xfrm>
            <a:off x="5297760" y="4636080"/>
            <a:ext cx="6250680" cy="15724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110000"/>
              </a:lnSpc>
              <a:spcBef>
                <a:spcPts val="1001"/>
              </a:spcBef>
            </a:pPr>
            <a:r>
              <a:rPr b="0" lang="hr-HR" sz="2800" spc="-1" strike="noStrike">
                <a:solidFill>
                  <a:srgbClr val="000000"/>
                </a:solidFill>
                <a:latin typeface="Arial"/>
              </a:rPr>
              <a:t>(1304. – 1374.)</a:t>
            </a:r>
            <a:endParaRPr b="0" lang="hr-HR" sz="2800" spc="-1" strike="noStrike">
              <a:latin typeface="Arial"/>
            </a:endParaRPr>
          </a:p>
          <a:p>
            <a:pPr>
              <a:lnSpc>
                <a:spcPct val="110000"/>
              </a:lnSpc>
              <a:spcBef>
                <a:spcPts val="1001"/>
              </a:spcBef>
            </a:pPr>
            <a:r>
              <a:rPr b="0" lang="hr-HR" sz="2800" spc="-1" strike="noStrike">
                <a:solidFill>
                  <a:srgbClr val="000000"/>
                </a:solidFill>
                <a:latin typeface="Arial"/>
              </a:rPr>
              <a:t>pjesnik i humanist</a:t>
            </a:r>
            <a:endParaRPr b="0" lang="hr-HR" sz="2800" spc="-1" strike="noStrike">
              <a:latin typeface="Arial"/>
            </a:endParaRPr>
          </a:p>
        </p:txBody>
      </p:sp>
      <p:sp>
        <p:nvSpPr>
          <p:cNvPr id="87" name="CustomShape 4"/>
          <p:cNvSpPr/>
          <p:nvPr/>
        </p:nvSpPr>
        <p:spPr>
          <a:xfrm>
            <a:off x="5412960" y="4409280"/>
            <a:ext cx="4243320" cy="27000"/>
          </a:xfrm>
          <a:custGeom>
            <a:avLst/>
            <a:gdLst/>
            <a:ahLst/>
            <a:rect l="l" t="t" r="r" b="b"/>
            <a:pathLst>
              <a:path w="4243589" h="27432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b6883e"/>
          </a:solidFill>
          <a:ln w="38160">
            <a:solidFill>
              <a:srgbClr val="b6883e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8" name="Slika 3" descr=""/>
          <p:cNvPicPr/>
          <p:nvPr/>
        </p:nvPicPr>
        <p:blipFill>
          <a:blip r:embed="rId1"/>
          <a:srcRect l="3641" t="0" r="14865" b="0"/>
          <a:stretch/>
        </p:blipFill>
        <p:spPr>
          <a:xfrm>
            <a:off x="0" y="0"/>
            <a:ext cx="4656960" cy="6857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1"/>
          <p:cNvSpPr/>
          <p:nvPr/>
        </p:nvSpPr>
        <p:spPr>
          <a:xfrm>
            <a:off x="0" y="0"/>
            <a:ext cx="1218852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CustomShape 2"/>
          <p:cNvSpPr/>
          <p:nvPr/>
        </p:nvSpPr>
        <p:spPr>
          <a:xfrm>
            <a:off x="0" y="0"/>
            <a:ext cx="12188520" cy="6857640"/>
          </a:xfrm>
          <a:prstGeom prst="rect">
            <a:avLst/>
          </a:prstGeom>
          <a:solidFill>
            <a:srgbClr val="a86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1" name="TextShape 3"/>
          <p:cNvSpPr txBox="1"/>
          <p:nvPr/>
        </p:nvSpPr>
        <p:spPr>
          <a:xfrm>
            <a:off x="640080" y="329040"/>
            <a:ext cx="6894360" cy="178272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p>
            <a:pPr>
              <a:lnSpc>
                <a:spcPct val="100000"/>
              </a:lnSpc>
            </a:pPr>
            <a:r>
              <a:rPr b="0" lang="en-US" sz="7200" spc="-1" strike="noStrike">
                <a:solidFill>
                  <a:srgbClr val="ffffff"/>
                </a:solidFill>
                <a:latin typeface="Modern Love"/>
              </a:rPr>
              <a:t>Život</a:t>
            </a:r>
            <a:endParaRPr b="0" lang="en-US" sz="7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92" name="CustomShape 4"/>
          <p:cNvSpPr/>
          <p:nvPr/>
        </p:nvSpPr>
        <p:spPr>
          <a:xfrm>
            <a:off x="758880" y="2395800"/>
            <a:ext cx="4243320" cy="27000"/>
          </a:xfrm>
          <a:custGeom>
            <a:avLst/>
            <a:gdLst/>
            <a:ahLst/>
            <a:rect l="l" t="t" r="r" b="b"/>
            <a:pathLst>
              <a:path w="4243589" h="27432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6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3" name="TextShape 5"/>
          <p:cNvSpPr txBox="1"/>
          <p:nvPr/>
        </p:nvSpPr>
        <p:spPr>
          <a:xfrm>
            <a:off x="640080" y="2706480"/>
            <a:ext cx="6894360" cy="34833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ffffff"/>
                </a:solidFill>
                <a:latin typeface="Calibri"/>
              </a:rPr>
              <a:t>sin bilježnika iz Firenze koji je kao </a:t>
            </a:r>
            <a:r>
              <a:rPr b="1" lang="en-US" sz="1800" spc="-1" strike="noStrike">
                <a:solidFill>
                  <a:srgbClr val="ffffff"/>
                </a:solidFill>
                <a:latin typeface="Calibri"/>
              </a:rPr>
              <a:t>politički prognanik </a:t>
            </a:r>
            <a:r>
              <a:rPr b="0" lang="en-US" sz="1800" spc="-1" strike="noStrike">
                <a:solidFill>
                  <a:srgbClr val="ffffff"/>
                </a:solidFill>
                <a:latin typeface="Calibri"/>
              </a:rPr>
              <a:t>otišao u Avignon</a:t>
            </a:r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ffffff"/>
                </a:solidFill>
                <a:latin typeface="Calibri"/>
              </a:rPr>
              <a:t>studirao pravo u Montpellieru</a:t>
            </a:r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ffffff"/>
                </a:solidFill>
                <a:latin typeface="Calibri"/>
              </a:rPr>
              <a:t>pristupio nižim crkvenim redovima u Avignonu nakon očeve smrti, cijeli život radio u službi talijanskih feudalnih vladara i </a:t>
            </a:r>
            <a:r>
              <a:rPr b="1" lang="en-US" sz="1800" spc="-1" strike="noStrike">
                <a:solidFill>
                  <a:srgbClr val="ffffff"/>
                </a:solidFill>
                <a:latin typeface="Calibri"/>
              </a:rPr>
              <a:t>neumorno putovao</a:t>
            </a:r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ffffff"/>
                </a:solidFill>
                <a:latin typeface="Calibri"/>
              </a:rPr>
              <a:t>neumorno proučavao i otkrivao zaboravljena djela iz antike, smatra se </a:t>
            </a:r>
            <a:r>
              <a:rPr b="1" lang="en-US" sz="1800" spc="-1" strike="noStrike">
                <a:solidFill>
                  <a:srgbClr val="ffffff"/>
                </a:solidFill>
                <a:latin typeface="Calibri"/>
              </a:rPr>
              <a:t>prvim humanistom</a:t>
            </a:r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ffffff"/>
                </a:solidFill>
                <a:latin typeface="Calibri"/>
              </a:rPr>
              <a:t>za života stekao pjesničku slavu i primio je </a:t>
            </a:r>
            <a:r>
              <a:rPr b="1" lang="en-US" sz="1800" spc="-1" strike="noStrike">
                <a:solidFill>
                  <a:srgbClr val="ffffff"/>
                </a:solidFill>
                <a:latin typeface="Calibri"/>
              </a:rPr>
              <a:t>pjesnički lovor </a:t>
            </a:r>
            <a:r>
              <a:rPr b="0" lang="en-US" sz="1800" spc="-1" strike="noStrike">
                <a:solidFill>
                  <a:srgbClr val="ffffff"/>
                </a:solidFill>
                <a:latin typeface="Calibri"/>
              </a:rPr>
              <a:t>na Campidogliu u Rimu 8. IV. 1341.</a:t>
            </a:r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ffffff"/>
                </a:solidFill>
                <a:latin typeface="Calibri"/>
              </a:rPr>
              <a:t>imao dvoje izvanbračne djece</a:t>
            </a:r>
            <a:endParaRPr b="0" lang="en-US" sz="1800" spc="-1" strike="noStrike">
              <a:solidFill>
                <a:srgbClr val="000000"/>
              </a:solidFill>
              <a:latin typeface="The Hand"/>
            </a:endParaRPr>
          </a:p>
        </p:txBody>
      </p:sp>
      <p:pic>
        <p:nvPicPr>
          <p:cNvPr id="94" name="Slika 4" descr=""/>
          <p:cNvPicPr/>
          <p:nvPr/>
        </p:nvPicPr>
        <p:blipFill>
          <a:blip r:embed="rId1"/>
          <a:srcRect l="0" t="6458" r="0" b="26105"/>
          <a:stretch/>
        </p:blipFill>
        <p:spPr>
          <a:xfrm>
            <a:off x="8174880" y="20880"/>
            <a:ext cx="4016880" cy="4160520"/>
          </a:xfrm>
          <a:prstGeom prst="rect">
            <a:avLst/>
          </a:prstGeom>
          <a:ln>
            <a:noFill/>
          </a:ln>
        </p:spPr>
      </p:pic>
      <p:pic>
        <p:nvPicPr>
          <p:cNvPr id="95" name="Slika 3" descr=""/>
          <p:cNvPicPr/>
          <p:nvPr/>
        </p:nvPicPr>
        <p:blipFill>
          <a:blip r:embed="rId2"/>
          <a:srcRect l="244" t="0" r="2509" b="0"/>
          <a:stretch/>
        </p:blipFill>
        <p:spPr>
          <a:xfrm>
            <a:off x="8142480" y="4359600"/>
            <a:ext cx="4048920" cy="2498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0" y="0"/>
            <a:ext cx="1218852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7" name="CustomShape 2"/>
          <p:cNvSpPr/>
          <p:nvPr/>
        </p:nvSpPr>
        <p:spPr>
          <a:xfrm>
            <a:off x="0" y="0"/>
            <a:ext cx="12191760" cy="2347200"/>
          </a:xfrm>
          <a:custGeom>
            <a:avLst/>
            <a:gdLst/>
            <a:ahLst/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2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8" name="TextShape 3"/>
          <p:cNvSpPr txBox="1"/>
          <p:nvPr/>
        </p:nvSpPr>
        <p:spPr>
          <a:xfrm>
            <a:off x="838080" y="401400"/>
            <a:ext cx="10515240" cy="13478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90000"/>
              </a:lnSpc>
            </a:pPr>
            <a:r>
              <a:rPr b="0" lang="en-US" sz="4300" spc="-1" strike="noStrike">
                <a:solidFill>
                  <a:srgbClr val="ffffff"/>
                </a:solidFill>
                <a:latin typeface="Modern Love"/>
              </a:rPr>
              <a:t>Petrarcino vrijeme – granica srednjeg vijeka i renesanse</a:t>
            </a:r>
            <a:endParaRPr b="0" lang="en-US" sz="43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99" name="TextShape 4"/>
          <p:cNvSpPr txBox="1"/>
          <p:nvPr/>
        </p:nvSpPr>
        <p:spPr>
          <a:xfrm>
            <a:off x="838080" y="2586960"/>
            <a:ext cx="10515240" cy="3589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14. stoljeće  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- vrijeme kraja srednjeg i početka novog vijeka</a:t>
            </a:r>
            <a:endParaRPr b="0" lang="en-US" sz="2000" spc="-1" strike="noStrike">
              <a:solidFill>
                <a:srgbClr val="000000"/>
              </a:solidFill>
              <a:latin typeface="The Hand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  <a:ea typeface="Microsoft YaHei"/>
              </a:rPr>
              <a:t>feudalni odnosi još 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su uvijek prisutni, ali jačaju trgovačke veze između zemalja i naroda, kao i trgovački sloj u Italiji  (</a:t>
            </a: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stvaranje građanskog sloja 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– ekonomske promjene)</a:t>
            </a:r>
            <a:endParaRPr b="0" lang="en-US" sz="20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početak interesa za antičku (grčku i rimsku književnost), ponovno iščitavanje tih djela i nova interpretacija koja nije pod utjecajem kršćanskog učenja – </a:t>
            </a: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humanizam 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(Petrarca se uz Dantea i Boccaccia smatra prvim humanistom, piše na latinskom jeziku većinu svojih djela)</a:t>
            </a:r>
            <a:endParaRPr b="0" lang="en-US" sz="20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utjecaj antike 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– slobodnije, svjetovne teme; ljubav kao važna tema</a:t>
            </a:r>
            <a:endParaRPr b="0" lang="en-US" sz="20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humanistički </a:t>
            </a: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individualizam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 nasuprot srednjovjekovnom kolektivizmu</a:t>
            </a:r>
            <a:endParaRPr b="0" lang="en-US" sz="2000" spc="-1" strike="noStrike">
              <a:solidFill>
                <a:srgbClr val="000000"/>
              </a:solidFill>
              <a:latin typeface="The Hand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2000" spc="-1" strike="noStrike">
              <a:solidFill>
                <a:srgbClr val="000000"/>
              </a:solidFill>
              <a:latin typeface="The Hand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20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0" y="0"/>
            <a:ext cx="1218852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1" name="CustomShape 2"/>
          <p:cNvSpPr/>
          <p:nvPr/>
        </p:nvSpPr>
        <p:spPr>
          <a:xfrm>
            <a:off x="0" y="0"/>
            <a:ext cx="12188520" cy="6857640"/>
          </a:xfrm>
          <a:prstGeom prst="rect">
            <a:avLst/>
          </a:prstGeom>
          <a:solidFill>
            <a:srgbClr val="e99e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2" name="TextShape 3"/>
          <p:cNvSpPr txBox="1"/>
          <p:nvPr/>
        </p:nvSpPr>
        <p:spPr>
          <a:xfrm>
            <a:off x="640080" y="329040"/>
            <a:ext cx="6894360" cy="178272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</a:pPr>
            <a:r>
              <a:rPr b="0" lang="en-US" sz="5600" spc="-1" strike="noStrike">
                <a:solidFill>
                  <a:srgbClr val="ffffff"/>
                </a:solidFill>
                <a:latin typeface="Modern Love"/>
              </a:rPr>
              <a:t>Susret s Laurom i „Kanconijer”</a:t>
            </a:r>
            <a:endParaRPr b="0" lang="en-US" sz="56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103" name="CustomShape 4"/>
          <p:cNvSpPr/>
          <p:nvPr/>
        </p:nvSpPr>
        <p:spPr>
          <a:xfrm>
            <a:off x="758880" y="2395800"/>
            <a:ext cx="4243320" cy="27000"/>
          </a:xfrm>
          <a:custGeom>
            <a:avLst/>
            <a:gdLst/>
            <a:ahLst/>
            <a:rect l="l" t="t" r="r" b="b"/>
            <a:pathLst>
              <a:path w="4243589" h="27432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6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4" name="TextShape 5"/>
          <p:cNvSpPr txBox="1"/>
          <p:nvPr/>
        </p:nvSpPr>
        <p:spPr>
          <a:xfrm>
            <a:off x="640080" y="2706480"/>
            <a:ext cx="6894360" cy="34833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1000"/>
          </a:bodyPr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na Veliki petak 6. IV. 1327. u crkvi sv. Klare ugledao Lauru </a:t>
            </a:r>
            <a:endParaRPr b="0" lang="en-US" sz="24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Laura je vjerojatno rođena de Noves, udana de Sade, dakle bila je </a:t>
            </a:r>
            <a:r>
              <a:rPr b="1" lang="en-US" sz="2400" spc="-1" strike="noStrike">
                <a:solidFill>
                  <a:srgbClr val="ffffff"/>
                </a:solidFill>
                <a:latin typeface="Calibri"/>
              </a:rPr>
              <a:t>povijesna osoba</a:t>
            </a:r>
            <a:endParaRPr b="0" lang="en-US" sz="24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smatra se da </a:t>
            </a:r>
            <a:r>
              <a:rPr b="1" lang="en-US" sz="2400" spc="-1" strike="noStrike">
                <a:solidFill>
                  <a:srgbClr val="ffffff"/>
                </a:solidFill>
                <a:latin typeface="Calibri"/>
              </a:rPr>
              <a:t>nikad nisu bili u vezi </a:t>
            </a: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jer je Laura bila </a:t>
            </a:r>
            <a:r>
              <a:rPr b="1" lang="en-US" sz="2400" spc="-1" strike="noStrike">
                <a:solidFill>
                  <a:srgbClr val="ffffff"/>
                </a:solidFill>
                <a:latin typeface="Calibri"/>
              </a:rPr>
              <a:t>udana</a:t>
            </a: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 žena; Laura je umrla od kuge </a:t>
            </a:r>
            <a:endParaRPr b="0" lang="en-US" sz="24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mitsku ljubav svojega života opjevao u ljubavnoj poeziji.koja je naknadno sabrana u </a:t>
            </a:r>
            <a:r>
              <a:rPr b="1" lang="en-US" sz="2400" spc="-1" strike="noStrike">
                <a:solidFill>
                  <a:srgbClr val="ffffff"/>
                </a:solidFill>
                <a:latin typeface="Calibri"/>
              </a:rPr>
              <a:t>„Kanconijer”</a:t>
            </a:r>
            <a:endParaRPr b="0" lang="en-US" sz="24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zbirka od 366 pjesama većinom posvećenih podijeljena je na prvi dio (</a:t>
            </a:r>
            <a:r>
              <a:rPr b="1" lang="en-US" sz="2400" spc="-1" strike="noStrike">
                <a:solidFill>
                  <a:srgbClr val="ffffff"/>
                </a:solidFill>
                <a:latin typeface="Calibri"/>
              </a:rPr>
              <a:t>prije njezine smrti i poslije njezine smrti</a:t>
            </a: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)</a:t>
            </a:r>
            <a:endParaRPr b="0" lang="en-US" sz="2400" spc="-1" strike="noStrike">
              <a:solidFill>
                <a:srgbClr val="000000"/>
              </a:solidFill>
              <a:latin typeface="The Hand"/>
            </a:endParaRPr>
          </a:p>
        </p:txBody>
      </p:sp>
      <p:pic>
        <p:nvPicPr>
          <p:cNvPr id="105" name="Slika 3" descr=""/>
          <p:cNvPicPr/>
          <p:nvPr/>
        </p:nvPicPr>
        <p:blipFill>
          <a:blip r:embed="rId1"/>
          <a:srcRect l="21625" t="0" r="19295" b="0"/>
          <a:stretch/>
        </p:blipFill>
        <p:spPr>
          <a:xfrm>
            <a:off x="8139600" y="0"/>
            <a:ext cx="4052160" cy="6857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0" y="0"/>
            <a:ext cx="1218852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7" name="CustomShape 2"/>
          <p:cNvSpPr/>
          <p:nvPr/>
        </p:nvSpPr>
        <p:spPr>
          <a:xfrm rot="8888400">
            <a:off x="-1059120" y="-1108440"/>
            <a:ext cx="7179480" cy="5226120"/>
          </a:xfrm>
          <a:custGeom>
            <a:avLst/>
            <a:gdLst/>
            <a:ahLst/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1"/>
          </a:solidFill>
          <a:ln w="126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8" name="TextShape 3"/>
          <p:cNvSpPr txBox="1"/>
          <p:nvPr/>
        </p:nvSpPr>
        <p:spPr>
          <a:xfrm>
            <a:off x="841320" y="673920"/>
            <a:ext cx="3644280" cy="24141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100000"/>
              </a:lnSpc>
            </a:pPr>
            <a:r>
              <a:rPr b="0" lang="en-US" sz="6600" spc="-1" strike="noStrike">
                <a:solidFill>
                  <a:srgbClr val="ffffff"/>
                </a:solidFill>
                <a:latin typeface="Modern Love"/>
              </a:rPr>
              <a:t>Utjecaji</a:t>
            </a:r>
            <a:endParaRPr b="0" lang="en-US" sz="66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109" name="TextShape 4"/>
          <p:cNvSpPr txBox="1"/>
          <p:nvPr/>
        </p:nvSpPr>
        <p:spPr>
          <a:xfrm>
            <a:off x="6095880" y="882360"/>
            <a:ext cx="5254560" cy="52941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rimski pjesnici 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– pjesnici Katul, Ovidije, Tibul i Propercije u rimskoj književnosti pišu zbirke poezije posvećene jednoj ženi, imenovanoj pseudonimom, u pjesmama pratimo razvoj njihovih ljubavnih osjećaja, od prvog pogleda, zaljubljenosti, razočaranja…</a:t>
            </a:r>
            <a:endParaRPr b="0" lang="en-US" sz="20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trubadurska lirika 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– srednjovjekovna ljubavna lirika u kojoj pjesnik čezne za nedostižnom damom kojoj posvećuje sve svoje stihove, provansalska lirika</a:t>
            </a:r>
            <a:endParaRPr b="0" lang="en-US" sz="20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000000"/>
                </a:solidFill>
                <a:latin typeface="Calibri"/>
              </a:rPr>
              <a:t>slatki novi stil (dolce stil nuovo) 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– pravac u ljubavnoj lirici u kojem se žena doživljava kao duhovno uzvišeno biće, kontakt s njom oplemenjuje pjesnika i približava ga Bogu</a:t>
            </a:r>
            <a:endParaRPr b="0" lang="en-US" sz="20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0" y="0"/>
            <a:ext cx="1218852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1" name="CustomShape 2"/>
          <p:cNvSpPr/>
          <p:nvPr/>
        </p:nvSpPr>
        <p:spPr>
          <a:xfrm>
            <a:off x="0" y="0"/>
            <a:ext cx="12191760" cy="2347200"/>
          </a:xfrm>
          <a:custGeom>
            <a:avLst/>
            <a:gdLst/>
            <a:ahLst/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2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2" name="TextShape 3"/>
          <p:cNvSpPr txBox="1"/>
          <p:nvPr/>
        </p:nvSpPr>
        <p:spPr>
          <a:xfrm>
            <a:off x="838080" y="401400"/>
            <a:ext cx="10515240" cy="13478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100000"/>
              </a:lnSpc>
            </a:pPr>
            <a:r>
              <a:rPr b="0" lang="en-US" sz="6800" spc="-1" strike="noStrike">
                <a:solidFill>
                  <a:srgbClr val="ffffff"/>
                </a:solidFill>
                <a:latin typeface="Modern Love"/>
              </a:rPr>
              <a:t>Teme u „Kanconijeru”</a:t>
            </a:r>
            <a:endParaRPr b="0" lang="en-US" sz="68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113" name="TextShape 4"/>
          <p:cNvSpPr txBox="1"/>
          <p:nvPr/>
        </p:nvSpPr>
        <p:spPr>
          <a:xfrm>
            <a:off x="838080" y="2586960"/>
            <a:ext cx="10515240" cy="3589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600" spc="-1" strike="noStrike">
                <a:solidFill>
                  <a:srgbClr val="000000"/>
                </a:solidFill>
                <a:latin typeface="Calibri"/>
              </a:rPr>
              <a:t>zaljubljenost u ovozemaljsku ženu</a:t>
            </a:r>
            <a:r>
              <a:rPr b="0" lang="en-US" sz="2600" spc="-1" strike="noStrike">
                <a:solidFill>
                  <a:srgbClr val="000000"/>
                </a:solidFill>
                <a:latin typeface="Calibri"/>
              </a:rPr>
              <a:t>, Lauru, koja je prikazana kao duhovni i tjelesni ideal</a:t>
            </a:r>
            <a:endParaRPr b="0" lang="en-US" sz="26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600" spc="-1" strike="noStrike">
                <a:solidFill>
                  <a:srgbClr val="000000"/>
                </a:solidFill>
                <a:latin typeface="Calibri"/>
              </a:rPr>
              <a:t>povijest jedne duše </a:t>
            </a:r>
            <a:r>
              <a:rPr b="0" lang="en-US" sz="2600" spc="-1" strike="noStrike">
                <a:solidFill>
                  <a:srgbClr val="000000"/>
                </a:solidFill>
                <a:latin typeface="Calibri"/>
              </a:rPr>
              <a:t>– ljubav razapinje lirski subjekt između ovozemaljskog i onostranog, pjesnik je ljubavlju prema Lauri u kušnji da ne pronađe mir u Bogu (unutarnje stanje lirskog subjekta često je važnija tema od ljubavi prema Lauri)</a:t>
            </a:r>
            <a:endParaRPr b="0" lang="en-US" sz="26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600" spc="-1" strike="noStrike">
                <a:solidFill>
                  <a:srgbClr val="000000"/>
                </a:solidFill>
                <a:latin typeface="Calibri"/>
              </a:rPr>
              <a:t>pjesnička slava </a:t>
            </a:r>
            <a:r>
              <a:rPr b="0" lang="en-US" sz="2600" spc="-1" strike="noStrike">
                <a:solidFill>
                  <a:srgbClr val="000000"/>
                </a:solidFill>
                <a:latin typeface="Calibri"/>
              </a:rPr>
              <a:t>– Petrarcino svjesno nastojanje da poezijom prema Lauri stekne pjesničku slavu kojoj je težio i koju je ostvario</a:t>
            </a:r>
            <a:endParaRPr b="0" lang="en-US" sz="2600" spc="-1" strike="noStrike">
              <a:solidFill>
                <a:srgbClr val="000000"/>
              </a:solidFill>
              <a:latin typeface="The Ha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0" y="0"/>
            <a:ext cx="1218852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5" name="TextShape 2"/>
          <p:cNvSpPr txBox="1"/>
          <p:nvPr/>
        </p:nvSpPr>
        <p:spPr>
          <a:xfrm>
            <a:off x="635040" y="640800"/>
            <a:ext cx="3418200" cy="558288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100000"/>
              </a:lnSpc>
            </a:pPr>
            <a:r>
              <a:rPr b="0" lang="en-US" sz="5600" spc="-1" strike="noStrike">
                <a:solidFill>
                  <a:srgbClr val="000000"/>
                </a:solidFill>
                <a:latin typeface="Modern Love"/>
              </a:rPr>
              <a:t>Petrarcin sonet</a:t>
            </a:r>
            <a:endParaRPr b="0" lang="en-US" sz="56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116" name="CustomShape 3"/>
          <p:cNvSpPr/>
          <p:nvPr/>
        </p:nvSpPr>
        <p:spPr>
          <a:xfrm>
            <a:off x="4314960" y="1557720"/>
            <a:ext cx="18000" cy="3748680"/>
          </a:xfrm>
          <a:custGeom>
            <a:avLst/>
            <a:gdLst/>
            <a:ahLst/>
            <a:rect l="l" t="t" r="r" b="b"/>
            <a:pathLst>
              <a:path w="18288" h="3749040">
                <a:moveTo>
                  <a:pt x="0" y="0"/>
                </a:moveTo>
                <a:cubicBezTo>
                  <a:pt x="8690" y="407"/>
                  <a:pt x="14141" y="154"/>
                  <a:pt x="18288" y="0"/>
                </a:cubicBezTo>
                <a:cubicBezTo>
                  <a:pt x="34838" y="143586"/>
                  <a:pt x="-11860" y="333097"/>
                  <a:pt x="18288" y="662330"/>
                </a:cubicBezTo>
                <a:cubicBezTo>
                  <a:pt x="48436" y="991563"/>
                  <a:pt x="32813" y="1046681"/>
                  <a:pt x="18288" y="1174699"/>
                </a:cubicBezTo>
                <a:cubicBezTo>
                  <a:pt x="3763" y="1302717"/>
                  <a:pt x="40974" y="1467838"/>
                  <a:pt x="18288" y="1724558"/>
                </a:cubicBezTo>
                <a:cubicBezTo>
                  <a:pt x="-4398" y="1981278"/>
                  <a:pt x="36650" y="2215729"/>
                  <a:pt x="18288" y="2424379"/>
                </a:cubicBezTo>
                <a:cubicBezTo>
                  <a:pt x="-74" y="2633029"/>
                  <a:pt x="-9881" y="2874703"/>
                  <a:pt x="18288" y="3049219"/>
                </a:cubicBezTo>
                <a:cubicBezTo>
                  <a:pt x="46457" y="3223735"/>
                  <a:pt x="4078" y="3453850"/>
                  <a:pt x="18288" y="3749040"/>
                </a:cubicBezTo>
                <a:cubicBezTo>
                  <a:pt x="14465" y="3749751"/>
                  <a:pt x="7675" y="3748271"/>
                  <a:pt x="0" y="3749040"/>
                </a:cubicBezTo>
                <a:cubicBezTo>
                  <a:pt x="19669" y="3507959"/>
                  <a:pt x="-9883" y="3339386"/>
                  <a:pt x="0" y="3236671"/>
                </a:cubicBezTo>
                <a:cubicBezTo>
                  <a:pt x="9883" y="3133956"/>
                  <a:pt x="26871" y="2857214"/>
                  <a:pt x="0" y="2536850"/>
                </a:cubicBezTo>
                <a:cubicBezTo>
                  <a:pt x="-26871" y="2216486"/>
                  <a:pt x="4790" y="2156616"/>
                  <a:pt x="0" y="1874520"/>
                </a:cubicBezTo>
                <a:cubicBezTo>
                  <a:pt x="-4790" y="1592424"/>
                  <a:pt x="-3117" y="1558688"/>
                  <a:pt x="0" y="1362151"/>
                </a:cubicBezTo>
                <a:cubicBezTo>
                  <a:pt x="3117" y="1165614"/>
                  <a:pt x="16802" y="1045125"/>
                  <a:pt x="0" y="774802"/>
                </a:cubicBezTo>
                <a:cubicBezTo>
                  <a:pt x="-16802" y="504479"/>
                  <a:pt x="-29640" y="377701"/>
                  <a:pt x="0" y="0"/>
                </a:cubicBezTo>
                <a:close/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33352" y="227288"/>
                  <a:pt x="30894" y="278824"/>
                  <a:pt x="18288" y="512369"/>
                </a:cubicBezTo>
                <a:cubicBezTo>
                  <a:pt x="5682" y="745914"/>
                  <a:pt x="53060" y="998220"/>
                  <a:pt x="18288" y="1212190"/>
                </a:cubicBezTo>
                <a:cubicBezTo>
                  <a:pt x="-16484" y="1426160"/>
                  <a:pt x="35474" y="1585099"/>
                  <a:pt x="18288" y="1837030"/>
                </a:cubicBezTo>
                <a:cubicBezTo>
                  <a:pt x="1102" y="2088961"/>
                  <a:pt x="16704" y="2251948"/>
                  <a:pt x="18288" y="2386889"/>
                </a:cubicBezTo>
                <a:cubicBezTo>
                  <a:pt x="19872" y="2521830"/>
                  <a:pt x="5902" y="2679005"/>
                  <a:pt x="18288" y="2936748"/>
                </a:cubicBezTo>
                <a:cubicBezTo>
                  <a:pt x="30674" y="3194491"/>
                  <a:pt x="13809" y="3416052"/>
                  <a:pt x="18288" y="3749040"/>
                </a:cubicBezTo>
                <a:cubicBezTo>
                  <a:pt x="9729" y="3749861"/>
                  <a:pt x="3965" y="3749683"/>
                  <a:pt x="0" y="3749040"/>
                </a:cubicBezTo>
                <a:cubicBezTo>
                  <a:pt x="-10152" y="3632102"/>
                  <a:pt x="-5013" y="3340136"/>
                  <a:pt x="0" y="3236671"/>
                </a:cubicBezTo>
                <a:cubicBezTo>
                  <a:pt x="5013" y="3133206"/>
                  <a:pt x="-27249" y="2814766"/>
                  <a:pt x="0" y="2649322"/>
                </a:cubicBezTo>
                <a:cubicBezTo>
                  <a:pt x="27249" y="2483878"/>
                  <a:pt x="8506" y="2308131"/>
                  <a:pt x="0" y="2061972"/>
                </a:cubicBezTo>
                <a:cubicBezTo>
                  <a:pt x="-8506" y="1815813"/>
                  <a:pt x="-14267" y="1574470"/>
                  <a:pt x="0" y="1399642"/>
                </a:cubicBezTo>
                <a:cubicBezTo>
                  <a:pt x="14267" y="1224814"/>
                  <a:pt x="-24839" y="1011862"/>
                  <a:pt x="0" y="812292"/>
                </a:cubicBezTo>
                <a:cubicBezTo>
                  <a:pt x="24839" y="612722"/>
                  <a:pt x="20220" y="372179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0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1" name="Diagram1"/>
          <p:cNvGraphicFramePr/>
          <p:nvPr>
            <p:extLst>
              <p:ext uri="{D42A27DB-BD31-4B8C-83A1-F6EECF244321}">
                <p14:modId xmlns:p14="http://schemas.microsoft.com/office/powerpoint/2010/main" val="1511697150"/>
              </p:ext>
            </p:extLst>
          </p:nvPr>
        </p:nvGraphicFramePr>
        <p:xfrm>
          <a:off x="4691880" y="728280"/>
          <a:ext cx="6900120" cy="5535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0" y="0"/>
            <a:ext cx="1218852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8" name="CustomShape 2"/>
          <p:cNvSpPr/>
          <p:nvPr/>
        </p:nvSpPr>
        <p:spPr>
          <a:xfrm>
            <a:off x="0" y="0"/>
            <a:ext cx="12188520" cy="6857640"/>
          </a:xfrm>
          <a:prstGeom prst="rect">
            <a:avLst/>
          </a:prstGeom>
          <a:solidFill>
            <a:srgbClr val="d5a3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9" name="TextShape 3"/>
          <p:cNvSpPr txBox="1"/>
          <p:nvPr/>
        </p:nvSpPr>
        <p:spPr>
          <a:xfrm>
            <a:off x="640080" y="329040"/>
            <a:ext cx="6894360" cy="178272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p>
            <a:pPr>
              <a:lnSpc>
                <a:spcPct val="100000"/>
              </a:lnSpc>
            </a:pPr>
            <a:r>
              <a:rPr b="0" lang="en-US" sz="7200" spc="-1" strike="noStrike">
                <a:solidFill>
                  <a:srgbClr val="ffffff"/>
                </a:solidFill>
                <a:latin typeface="Modern Love"/>
              </a:rPr>
              <a:t>Slika žene</a:t>
            </a:r>
            <a:endParaRPr b="0" lang="en-US" sz="7200" spc="-1" strike="noStrike">
              <a:solidFill>
                <a:srgbClr val="000000"/>
              </a:solidFill>
              <a:latin typeface="The Hand"/>
            </a:endParaRPr>
          </a:p>
        </p:txBody>
      </p:sp>
      <p:sp>
        <p:nvSpPr>
          <p:cNvPr id="120" name="CustomShape 4"/>
          <p:cNvSpPr/>
          <p:nvPr/>
        </p:nvSpPr>
        <p:spPr>
          <a:xfrm>
            <a:off x="758880" y="2395800"/>
            <a:ext cx="4243320" cy="27000"/>
          </a:xfrm>
          <a:custGeom>
            <a:avLst/>
            <a:gdLst/>
            <a:ahLst/>
            <a:rect l="l" t="t" r="r" b="b"/>
            <a:pathLst>
              <a:path w="4243589" h="27432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6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1" name="TextShape 5"/>
          <p:cNvSpPr txBox="1"/>
          <p:nvPr/>
        </p:nvSpPr>
        <p:spPr>
          <a:xfrm>
            <a:off x="640080" y="2706480"/>
            <a:ext cx="6894360" cy="34833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b="1" lang="en-US" sz="2400" spc="-1" strike="noStrike">
                <a:solidFill>
                  <a:srgbClr val="ffffff"/>
                </a:solidFill>
                <a:latin typeface="Calibri"/>
              </a:rPr>
              <a:t>fizički motivi: </a:t>
            </a: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zlatna kosa, bijela koža, crvene usne, sjajne oči koje se često uspoređuju sa zvijezdama ili suncem</a:t>
            </a:r>
            <a:endParaRPr b="0" lang="en-US" sz="24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b="1" lang="en-US" sz="2400" spc="-1" strike="noStrike">
                <a:solidFill>
                  <a:srgbClr val="ffffff"/>
                </a:solidFill>
                <a:latin typeface="Calibri"/>
              </a:rPr>
              <a:t>duhovni motivi: </a:t>
            </a: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uzvišena, skladna, plemenita, nedostupna</a:t>
            </a:r>
            <a:endParaRPr b="0" lang="en-US" sz="2400" spc="-1" strike="noStrike">
              <a:solidFill>
                <a:srgbClr val="000000"/>
              </a:solidFill>
              <a:latin typeface="The Hand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ffffff"/>
                </a:solidFill>
                <a:latin typeface="Calibri"/>
              </a:rPr>
              <a:t>pisanje poezije po uzoru na Petrarcu postaje velika književna moda, osobito u 15., 16. i 17. stoljeću, naziva se </a:t>
            </a:r>
            <a:r>
              <a:rPr b="1" lang="en-US" sz="2400" spc="-1" strike="noStrike">
                <a:solidFill>
                  <a:srgbClr val="ffffff"/>
                </a:solidFill>
                <a:latin typeface="Calibri"/>
              </a:rPr>
              <a:t>petrarkizam</a:t>
            </a:r>
            <a:endParaRPr b="0" lang="en-US" sz="2400" spc="-1" strike="noStrike">
              <a:solidFill>
                <a:srgbClr val="000000"/>
              </a:solidFill>
              <a:latin typeface="The Hand"/>
            </a:endParaRPr>
          </a:p>
        </p:txBody>
      </p:sp>
      <p:pic>
        <p:nvPicPr>
          <p:cNvPr id="122" name="Slika 3" descr=""/>
          <p:cNvPicPr/>
          <p:nvPr/>
        </p:nvPicPr>
        <p:blipFill>
          <a:blip r:embed="rId1"/>
          <a:srcRect l="0" t="0" r="26871" b="0"/>
          <a:stretch/>
        </p:blipFill>
        <p:spPr>
          <a:xfrm>
            <a:off x="8139600" y="0"/>
            <a:ext cx="4052160" cy="6857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Application>LibreOffice/6.2.5.2$Windows_X86_64 LibreOffice_project/1ec314fa52f458adc18c4f025c545a4e8b22c159</Application>
  <Words>609</Words>
  <Paragraphs>40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2020-05-07T08:12:09Z</dcterms:created>
  <dc:creator>andjela.dzamarija@gmail.com</dc:creator>
  <dc:description/>
  <dc:language>hr-HR</dc:language>
  <cp:lastModifiedBy/>
  <dcterms:modified xsi:type="dcterms:W3CDTF">2021-03-30T16:53:31Z</dcterms:modified>
  <cp:revision>6</cp:revision>
  <dc:subject/>
  <dc:title>Francesco Petrarca 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Široki zaslon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8</vt:i4>
  </property>
</Properties>
</file>