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1" r:id="rId3"/>
    <p:sldId id="260" r:id="rId4"/>
    <p:sldId id="262" r:id="rId5"/>
    <p:sldId id="263" r:id="rId6"/>
    <p:sldId id="272" r:id="rId7"/>
    <p:sldId id="271" r:id="rId8"/>
    <p:sldId id="270" r:id="rId9"/>
    <p:sldId id="269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english-grammar-reference/active-and-passive-vo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Practice passive voice in the 1. 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Silvana Radulović, prof.,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51CE5-8B39-4578-8E35-0EA474CF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EA59589-FCAE-487E-AA90-D965C1AA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British council, Active and passive voice, </a:t>
            </a:r>
            <a:r>
              <a:rPr lang="hr-HR" dirty="0">
                <a:hlinkClick r:id="rId2"/>
              </a:rPr>
              <a:t>https://learnenglish.britishcouncil.org/english-grammar-reference/active-and-passive-voice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Thomson, A. J.; Martinet, A.V.</a:t>
            </a:r>
            <a:r>
              <a:rPr lang="en-US" dirty="0"/>
              <a:t> (</a:t>
            </a:r>
            <a:r>
              <a:rPr lang="hr-HR" dirty="0"/>
              <a:t>1987</a:t>
            </a:r>
            <a:r>
              <a:rPr lang="en-US" dirty="0"/>
              <a:t>)</a:t>
            </a:r>
            <a:r>
              <a:rPr lang="hr-HR" dirty="0"/>
              <a:t> </a:t>
            </a:r>
            <a:r>
              <a:rPr lang="hr-HR" i="1" dirty="0"/>
              <a:t>A Practical English Grammar Exercises 2</a:t>
            </a:r>
            <a:r>
              <a:rPr lang="hr-HR" dirty="0"/>
              <a:t>, </a:t>
            </a:r>
            <a:r>
              <a:rPr lang="en-US" dirty="0"/>
              <a:t> </a:t>
            </a:r>
            <a:r>
              <a:rPr lang="hr-HR" dirty="0"/>
              <a:t>Oxford </a:t>
            </a:r>
            <a:r>
              <a:rPr lang="en-US" dirty="0"/>
              <a:t>: </a:t>
            </a:r>
            <a:r>
              <a:rPr lang="hr-HR"/>
              <a:t>Oxford University Press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22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Passive voice - introduction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51F15-23DD-4E06-A3FE-B670974E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405444"/>
            <a:ext cx="9628632" cy="3986213"/>
          </a:xfrm>
        </p:spPr>
        <p:txBody>
          <a:bodyPr>
            <a:normAutofit/>
          </a:bodyPr>
          <a:lstStyle/>
          <a:p>
            <a:r>
              <a:rPr lang="hr-HR" sz="2800" dirty="0"/>
              <a:t>Passive voice:</a:t>
            </a:r>
          </a:p>
          <a:p>
            <a:pPr lvl="1"/>
            <a:r>
              <a:rPr lang="hr-HR" sz="2800" dirty="0"/>
              <a:t>Sentence in which </a:t>
            </a:r>
            <a:r>
              <a:rPr lang="en-US" sz="2800" dirty="0"/>
              <a:t> the subject undergoes the action of the verb</a:t>
            </a:r>
            <a:endParaRPr lang="hr-HR" sz="2800" dirty="0"/>
          </a:p>
          <a:p>
            <a:r>
              <a:rPr lang="hr-HR" sz="2800" dirty="0"/>
              <a:t>Active voice:</a:t>
            </a:r>
          </a:p>
          <a:p>
            <a:pPr lvl="1"/>
            <a:r>
              <a:rPr lang="hr-HR" sz="2800" dirty="0"/>
              <a:t>Sentence in which the subject is performing the action  </a:t>
            </a:r>
          </a:p>
          <a:p>
            <a:pPr marL="457200" lvl="1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Passive voice - introduction  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More common in english language</a:t>
            </a:r>
          </a:p>
          <a:p>
            <a:r>
              <a:rPr lang="hr-HR" sz="2800" dirty="0"/>
              <a:t>Croatian students </a:t>
            </a:r>
            <a:r>
              <a:rPr lang="en-US" sz="2800" dirty="0"/>
              <a:t>used to speak in active </a:t>
            </a:r>
            <a:r>
              <a:rPr lang="hr-HR" sz="2800" dirty="0"/>
              <a:t>voice</a:t>
            </a:r>
          </a:p>
          <a:p>
            <a:r>
              <a:rPr lang="hr-HR" sz="2800" dirty="0"/>
              <a:t>Croatian students find it hard to understand</a:t>
            </a:r>
          </a:p>
          <a:p>
            <a:r>
              <a:rPr lang="hr-HR" sz="2800" dirty="0"/>
              <a:t>Common mistake – translation from english to croatian or from 			croatian to english completely wrong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Active practice for passive voice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0E037-AA44-4899-85EB-662F499E0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94560"/>
            <a:ext cx="9795609" cy="3986784"/>
          </a:xfrm>
        </p:spPr>
        <p:txBody>
          <a:bodyPr>
            <a:normAutofit/>
          </a:bodyPr>
          <a:lstStyle/>
          <a:p>
            <a:r>
              <a:rPr lang="hr-HR" sz="2800" dirty="0"/>
              <a:t>Repeat how the passive forms are made </a:t>
            </a:r>
          </a:p>
          <a:p>
            <a:r>
              <a:rPr lang="en-US" sz="2800" dirty="0"/>
              <a:t>divide </a:t>
            </a:r>
            <a:r>
              <a:rPr lang="hr-HR" sz="2800" dirty="0"/>
              <a:t>class </a:t>
            </a:r>
            <a:r>
              <a:rPr lang="en-US" sz="2800" dirty="0"/>
              <a:t>into groups of 4</a:t>
            </a:r>
            <a:r>
              <a:rPr lang="hr-HR" sz="2800" dirty="0"/>
              <a:t> </a:t>
            </a:r>
            <a:r>
              <a:rPr lang="en-US" sz="2800" dirty="0"/>
              <a:t>students</a:t>
            </a:r>
            <a:endParaRPr lang="hr-HR" sz="2800" dirty="0"/>
          </a:p>
          <a:p>
            <a:r>
              <a:rPr lang="hr-HR" sz="2800" dirty="0"/>
              <a:t>Give 4 sentences to each group</a:t>
            </a:r>
          </a:p>
          <a:p>
            <a:r>
              <a:rPr lang="hr-HR" sz="2800" dirty="0"/>
              <a:t>E</a:t>
            </a:r>
            <a:r>
              <a:rPr lang="en-US" sz="2800" dirty="0" err="1"/>
              <a:t>xplain</a:t>
            </a:r>
            <a:r>
              <a:rPr lang="en-US" sz="2800" dirty="0"/>
              <a:t> the steps </a:t>
            </a:r>
            <a:endParaRPr lang="hr-HR" sz="2800" dirty="0"/>
          </a:p>
          <a:p>
            <a:pPr marL="914400" lvl="1" indent="-457200">
              <a:buFont typeface="+mj-lt"/>
              <a:buAutoNum type="arabicPeriod"/>
            </a:pPr>
            <a:r>
              <a:rPr lang="hr-HR" sz="2800" dirty="0"/>
              <a:t>Translate given sentences to passive voice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800" dirty="0"/>
              <a:t>Translate translated sentences back to active voice for homework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</a:t>
            </a:r>
            <a:r>
              <a:rPr lang="hr-HR" sz="3600" dirty="0"/>
              <a:t> </a:t>
            </a:r>
            <a:r>
              <a:rPr lang="en-US" sz="3600" dirty="0"/>
              <a:t>sentences for one group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DFAD6C-DA31-4964-A6E6-B3E282E8EBDE}"/>
              </a:ext>
            </a:extLst>
          </p:cNvPr>
          <p:cNvGrpSpPr/>
          <p:nvPr/>
        </p:nvGrpSpPr>
        <p:grpSpPr>
          <a:xfrm>
            <a:off x="846361" y="1860818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xmlns="" id="{127EDD39-2D42-4A48-B732-DB3D1FAE9D90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allout: Up Arrow 4">
              <a:extLst>
                <a:ext uri="{FF2B5EF4-FFF2-40B4-BE49-F238E27FC236}">
                  <a16:creationId xmlns:a16="http://schemas.microsoft.com/office/drawing/2014/main" xmlns="" id="{723DAB39-662A-49DE-BFC4-27CFD18C19EF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1. They make these artificial flowers of silk.</a:t>
              </a:r>
              <a:endParaRPr lang="en-US" sz="4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3201CA-7054-4E2E-90AF-33659E17E871}"/>
              </a:ext>
            </a:extLst>
          </p:cNvPr>
          <p:cNvGrpSpPr/>
          <p:nvPr/>
        </p:nvGrpSpPr>
        <p:grpSpPr>
          <a:xfrm>
            <a:off x="846361" y="3739423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xmlns="" id="{523AC316-CB18-41EE-80BD-F2F0B7D542DD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Callout: Up Arrow 4">
              <a:extLst>
                <a:ext uri="{FF2B5EF4-FFF2-40B4-BE49-F238E27FC236}">
                  <a16:creationId xmlns:a16="http://schemas.microsoft.com/office/drawing/2014/main" xmlns="" id="{DCFA2212-C5A4-4361-BC48-4EA45B729E06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These artificial flowers are made of silk.</a:t>
              </a:r>
              <a:endParaRPr lang="en-US" sz="42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B5AFE6-C804-4F94-AD0C-B1E1E52E1439}"/>
              </a:ext>
            </a:extLst>
          </p:cNvPr>
          <p:cNvGrpSpPr/>
          <p:nvPr/>
        </p:nvGrpSpPr>
        <p:grpSpPr>
          <a:xfrm>
            <a:off x="846361" y="5602997"/>
            <a:ext cx="10496230" cy="1184609"/>
            <a:chOff x="0" y="3609169"/>
            <a:chExt cx="10496230" cy="1184609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CCDD847-8D51-4A2B-84DA-CCFF13AF8B50}"/>
                </a:ext>
              </a:extLst>
            </p:cNvPr>
            <p:cNvSpPr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F1AEE9-9327-4A7A-AA8D-FA2BA0D85EBE}"/>
                </a:ext>
              </a:extLst>
            </p:cNvPr>
            <p:cNvSpPr txBox="1"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Homework </a:t>
              </a:r>
              <a:endParaRPr lang="en-US" sz="4200" kern="1200" dirty="0"/>
            </a:p>
          </p:txBody>
        </p:sp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xmlns="" id="{48674E4B-0B39-460E-81AC-72A465D627E4}"/>
              </a:ext>
            </a:extLst>
          </p:cNvPr>
          <p:cNvSpPr/>
          <p:nvPr/>
        </p:nvSpPr>
        <p:spPr>
          <a:xfrm>
            <a:off x="220859" y="2700130"/>
            <a:ext cx="625502" cy="1457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xmlns="" id="{AF834300-448B-40CE-AFC5-2AC050D1F0D2}"/>
              </a:ext>
            </a:extLst>
          </p:cNvPr>
          <p:cNvSpPr/>
          <p:nvPr/>
        </p:nvSpPr>
        <p:spPr>
          <a:xfrm>
            <a:off x="11342591" y="4555080"/>
            <a:ext cx="731520" cy="16402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A3F92CDB-C7A7-4567-AE66-94C9C3A239C9}"/>
              </a:ext>
            </a:extLst>
          </p:cNvPr>
          <p:cNvSpPr/>
          <p:nvPr/>
        </p:nvSpPr>
        <p:spPr>
          <a:xfrm>
            <a:off x="418769" y="3053133"/>
            <a:ext cx="1480863" cy="63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PASSIVE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DDA86DFA-E749-4867-823F-153AAAB2695A}"/>
              </a:ext>
            </a:extLst>
          </p:cNvPr>
          <p:cNvSpPr/>
          <p:nvPr/>
        </p:nvSpPr>
        <p:spPr>
          <a:xfrm>
            <a:off x="10286431" y="4911929"/>
            <a:ext cx="1536269" cy="7015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</a:t>
            </a:r>
            <a:r>
              <a:rPr lang="hr-HR" sz="3600" dirty="0"/>
              <a:t> </a:t>
            </a:r>
            <a:r>
              <a:rPr lang="en-US" sz="3600" dirty="0"/>
              <a:t>sentences for one group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DFAD6C-DA31-4964-A6E6-B3E282E8EBDE}"/>
              </a:ext>
            </a:extLst>
          </p:cNvPr>
          <p:cNvGrpSpPr/>
          <p:nvPr/>
        </p:nvGrpSpPr>
        <p:grpSpPr>
          <a:xfrm>
            <a:off x="846361" y="1875849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xmlns="" id="{127EDD39-2D42-4A48-B732-DB3D1FAE9D90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allout: Up Arrow 4">
              <a:extLst>
                <a:ext uri="{FF2B5EF4-FFF2-40B4-BE49-F238E27FC236}">
                  <a16:creationId xmlns:a16="http://schemas.microsoft.com/office/drawing/2014/main" xmlns="" id="{723DAB39-662A-49DE-BFC4-27CFD18C19EF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2. The postman leaves the letters in the hall.</a:t>
              </a:r>
              <a:endParaRPr lang="en-US" sz="4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3201CA-7054-4E2E-90AF-33659E17E871}"/>
              </a:ext>
            </a:extLst>
          </p:cNvPr>
          <p:cNvGrpSpPr/>
          <p:nvPr/>
        </p:nvGrpSpPr>
        <p:grpSpPr>
          <a:xfrm>
            <a:off x="846361" y="3697780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xmlns="" id="{523AC316-CB18-41EE-80BD-F2F0B7D542DD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Callout: Up Arrow 4">
              <a:extLst>
                <a:ext uri="{FF2B5EF4-FFF2-40B4-BE49-F238E27FC236}">
                  <a16:creationId xmlns:a16="http://schemas.microsoft.com/office/drawing/2014/main" xmlns="" id="{DCFA2212-C5A4-4361-BC48-4EA45B729E06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The letters are left in the hall by the postman.</a:t>
              </a:r>
              <a:endParaRPr lang="en-US" sz="42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B5AFE6-C804-4F94-AD0C-B1E1E52E1439}"/>
              </a:ext>
            </a:extLst>
          </p:cNvPr>
          <p:cNvGrpSpPr/>
          <p:nvPr/>
        </p:nvGrpSpPr>
        <p:grpSpPr>
          <a:xfrm>
            <a:off x="846361" y="5602997"/>
            <a:ext cx="10496230" cy="1184609"/>
            <a:chOff x="0" y="3609169"/>
            <a:chExt cx="10496230" cy="1184609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CCDD847-8D51-4A2B-84DA-CCFF13AF8B50}"/>
                </a:ext>
              </a:extLst>
            </p:cNvPr>
            <p:cNvSpPr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F1AEE9-9327-4A7A-AA8D-FA2BA0D85EBE}"/>
                </a:ext>
              </a:extLst>
            </p:cNvPr>
            <p:cNvSpPr txBox="1"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Homework </a:t>
              </a:r>
              <a:endParaRPr lang="en-US" sz="4200" kern="1200" dirty="0"/>
            </a:p>
          </p:txBody>
        </p:sp>
      </p:grp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xmlns="" id="{8D21F8E8-30FA-4573-8AD5-ABDB6EC3DDB2}"/>
              </a:ext>
            </a:extLst>
          </p:cNvPr>
          <p:cNvSpPr/>
          <p:nvPr/>
        </p:nvSpPr>
        <p:spPr>
          <a:xfrm>
            <a:off x="117889" y="4432663"/>
            <a:ext cx="731520" cy="1682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xmlns="" id="{E88C3D24-2DBA-44CB-BF16-68ECA34FCEE6}"/>
              </a:ext>
            </a:extLst>
          </p:cNvPr>
          <p:cNvSpPr/>
          <p:nvPr/>
        </p:nvSpPr>
        <p:spPr>
          <a:xfrm>
            <a:off x="11342591" y="2607624"/>
            <a:ext cx="731520" cy="16820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7F6F05BD-F887-4A12-84D4-0FA300902BB1}"/>
              </a:ext>
            </a:extLst>
          </p:cNvPr>
          <p:cNvSpPr/>
          <p:nvPr/>
        </p:nvSpPr>
        <p:spPr>
          <a:xfrm>
            <a:off x="288501" y="4923258"/>
            <a:ext cx="1480863" cy="63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ACTIVE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2184A96-86CA-4595-A49F-2CAE7947AA98}"/>
              </a:ext>
            </a:extLst>
          </p:cNvPr>
          <p:cNvSpPr/>
          <p:nvPr/>
        </p:nvSpPr>
        <p:spPr>
          <a:xfrm>
            <a:off x="10364182" y="3037899"/>
            <a:ext cx="1536269" cy="7015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11433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</a:t>
            </a:r>
            <a:r>
              <a:rPr lang="hr-HR" sz="3600" dirty="0"/>
              <a:t> </a:t>
            </a:r>
            <a:r>
              <a:rPr lang="en-US" sz="3600" dirty="0"/>
              <a:t>sentences for one group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DFAD6C-DA31-4964-A6E6-B3E282E8EBDE}"/>
              </a:ext>
            </a:extLst>
          </p:cNvPr>
          <p:cNvGrpSpPr/>
          <p:nvPr/>
        </p:nvGrpSpPr>
        <p:grpSpPr>
          <a:xfrm>
            <a:off x="846361" y="1875849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xmlns="" id="{127EDD39-2D42-4A48-B732-DB3D1FAE9D90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allout: Up Arrow 4">
              <a:extLst>
                <a:ext uri="{FF2B5EF4-FFF2-40B4-BE49-F238E27FC236}">
                  <a16:creationId xmlns:a16="http://schemas.microsoft.com/office/drawing/2014/main" xmlns="" id="{723DAB39-662A-49DE-BFC4-27CFD18C19EF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3. They haven’t stamped the letter.</a:t>
              </a:r>
              <a:endParaRPr lang="en-US" sz="4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3201CA-7054-4E2E-90AF-33659E17E871}"/>
              </a:ext>
            </a:extLst>
          </p:cNvPr>
          <p:cNvGrpSpPr/>
          <p:nvPr/>
        </p:nvGrpSpPr>
        <p:grpSpPr>
          <a:xfrm>
            <a:off x="846361" y="3739423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xmlns="" id="{523AC316-CB18-41EE-80BD-F2F0B7D542DD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Callout: Up Arrow 4">
              <a:extLst>
                <a:ext uri="{FF2B5EF4-FFF2-40B4-BE49-F238E27FC236}">
                  <a16:creationId xmlns:a16="http://schemas.microsoft.com/office/drawing/2014/main" xmlns="" id="{DCFA2212-C5A4-4361-BC48-4EA45B729E06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The letter hasn’t been stamped.</a:t>
              </a:r>
              <a:endParaRPr lang="en-US" sz="42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B5AFE6-C804-4F94-AD0C-B1E1E52E1439}"/>
              </a:ext>
            </a:extLst>
          </p:cNvPr>
          <p:cNvGrpSpPr/>
          <p:nvPr/>
        </p:nvGrpSpPr>
        <p:grpSpPr>
          <a:xfrm>
            <a:off x="846361" y="5602997"/>
            <a:ext cx="10496230" cy="1184609"/>
            <a:chOff x="0" y="3609169"/>
            <a:chExt cx="10496230" cy="1184609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CCDD847-8D51-4A2B-84DA-CCFF13AF8B50}"/>
                </a:ext>
              </a:extLst>
            </p:cNvPr>
            <p:cNvSpPr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F1AEE9-9327-4A7A-AA8D-FA2BA0D85EBE}"/>
                </a:ext>
              </a:extLst>
            </p:cNvPr>
            <p:cNvSpPr txBox="1"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Homework </a:t>
              </a:r>
              <a:endParaRPr lang="en-US" sz="4200" kern="1200" dirty="0"/>
            </a:p>
          </p:txBody>
        </p:sp>
      </p:grpSp>
      <p:sp>
        <p:nvSpPr>
          <p:cNvPr id="3" name="Arrow: Curved Left 2">
            <a:extLst>
              <a:ext uri="{FF2B5EF4-FFF2-40B4-BE49-F238E27FC236}">
                <a16:creationId xmlns:a16="http://schemas.microsoft.com/office/drawing/2014/main" xmlns="" id="{2C6E77D2-9CAA-4AE0-A96E-99FA045DA054}"/>
              </a:ext>
            </a:extLst>
          </p:cNvPr>
          <p:cNvSpPr/>
          <p:nvPr/>
        </p:nvSpPr>
        <p:spPr>
          <a:xfrm>
            <a:off x="11342591" y="4384189"/>
            <a:ext cx="731520" cy="17162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xmlns="" id="{0E83F1BD-84B4-40F5-8167-97DE79DDB4C1}"/>
              </a:ext>
            </a:extLst>
          </p:cNvPr>
          <p:cNvSpPr/>
          <p:nvPr/>
        </p:nvSpPr>
        <p:spPr>
          <a:xfrm>
            <a:off x="114841" y="2565878"/>
            <a:ext cx="731520" cy="15854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DFED57C5-FE4D-4097-8F00-DD3AFE96FFF3}"/>
              </a:ext>
            </a:extLst>
          </p:cNvPr>
          <p:cNvSpPr/>
          <p:nvPr/>
        </p:nvSpPr>
        <p:spPr>
          <a:xfrm>
            <a:off x="399310" y="3041516"/>
            <a:ext cx="1480863" cy="63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PASSIVE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4D8CF39-4662-4FA8-83CF-9ABCCCB65963}"/>
              </a:ext>
            </a:extLst>
          </p:cNvPr>
          <p:cNvSpPr/>
          <p:nvPr/>
        </p:nvSpPr>
        <p:spPr>
          <a:xfrm>
            <a:off x="10284669" y="4891544"/>
            <a:ext cx="1536269" cy="7015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14682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</a:t>
            </a:r>
            <a:r>
              <a:rPr lang="hr-HR" sz="3600" dirty="0"/>
              <a:t> </a:t>
            </a:r>
            <a:r>
              <a:rPr lang="en-US" sz="3600" dirty="0"/>
              <a:t>sentences for one group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DFAD6C-DA31-4964-A6E6-B3E282E8EBDE}"/>
              </a:ext>
            </a:extLst>
          </p:cNvPr>
          <p:cNvGrpSpPr/>
          <p:nvPr/>
        </p:nvGrpSpPr>
        <p:grpSpPr>
          <a:xfrm>
            <a:off x="846361" y="1875849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xmlns="" id="{127EDD39-2D42-4A48-B732-DB3D1FAE9D90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allout: Up Arrow 4">
              <a:extLst>
                <a:ext uri="{FF2B5EF4-FFF2-40B4-BE49-F238E27FC236}">
                  <a16:creationId xmlns:a16="http://schemas.microsoft.com/office/drawing/2014/main" xmlns="" id="{723DAB39-662A-49DE-BFC4-27CFD18C19EF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4. The guests can order coffee and sandwiches up to 11:30 am.</a:t>
              </a:r>
              <a:endParaRPr lang="en-US" sz="4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3201CA-7054-4E2E-90AF-33659E17E871}"/>
              </a:ext>
            </a:extLst>
          </p:cNvPr>
          <p:cNvGrpSpPr/>
          <p:nvPr/>
        </p:nvGrpSpPr>
        <p:grpSpPr>
          <a:xfrm>
            <a:off x="846361" y="3739423"/>
            <a:ext cx="10496230" cy="1821930"/>
            <a:chOff x="0" y="847"/>
            <a:chExt cx="10496230" cy="1821930"/>
          </a:xfrm>
          <a:scene3d>
            <a:camera prst="orthographicFront"/>
            <a:lightRig rig="flat" dir="t"/>
          </a:scene3d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xmlns="" id="{523AC316-CB18-41EE-80BD-F2F0B7D542DD}"/>
                </a:ext>
              </a:extLst>
            </p:cNvPr>
            <p:cNvSpPr/>
            <p:nvPr/>
          </p:nvSpPr>
          <p:spPr>
            <a:xfrm rot="10800000">
              <a:off x="0" y="847"/>
              <a:ext cx="10496230" cy="1821930"/>
            </a:xfrm>
            <a:prstGeom prst="upArrowCallou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Callout: Up Arrow 4">
              <a:extLst>
                <a:ext uri="{FF2B5EF4-FFF2-40B4-BE49-F238E27FC236}">
                  <a16:creationId xmlns:a16="http://schemas.microsoft.com/office/drawing/2014/main" xmlns="" id="{DCFA2212-C5A4-4361-BC48-4EA45B729E06}"/>
                </a:ext>
              </a:extLst>
            </p:cNvPr>
            <p:cNvSpPr txBox="1"/>
            <p:nvPr/>
          </p:nvSpPr>
          <p:spPr>
            <a:xfrm rot="21600000">
              <a:off x="0" y="847"/>
              <a:ext cx="10496230" cy="11838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Coffee and sandwichescan be ordered up to 11:30 am by the guests.</a:t>
              </a:r>
              <a:endParaRPr lang="en-US" sz="42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B5AFE6-C804-4F94-AD0C-B1E1E52E1439}"/>
              </a:ext>
            </a:extLst>
          </p:cNvPr>
          <p:cNvGrpSpPr/>
          <p:nvPr/>
        </p:nvGrpSpPr>
        <p:grpSpPr>
          <a:xfrm>
            <a:off x="846361" y="5602997"/>
            <a:ext cx="10496230" cy="1184609"/>
            <a:chOff x="0" y="3609169"/>
            <a:chExt cx="10496230" cy="1184609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CCDD847-8D51-4A2B-84DA-CCFF13AF8B50}"/>
                </a:ext>
              </a:extLst>
            </p:cNvPr>
            <p:cNvSpPr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F1AEE9-9327-4A7A-AA8D-FA2BA0D85EBE}"/>
                </a:ext>
              </a:extLst>
            </p:cNvPr>
            <p:cNvSpPr txBox="1"/>
            <p:nvPr/>
          </p:nvSpPr>
          <p:spPr>
            <a:xfrm>
              <a:off x="0" y="3609169"/>
              <a:ext cx="10496230" cy="1184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200" kern="1200" dirty="0"/>
                <a:t>Homework </a:t>
              </a:r>
              <a:endParaRPr lang="en-US" sz="4200" kern="1200" dirty="0"/>
            </a:p>
          </p:txBody>
        </p:sp>
      </p:grpSp>
      <p:sp>
        <p:nvSpPr>
          <p:cNvPr id="3" name="Arrow: Curved Left 2">
            <a:extLst>
              <a:ext uri="{FF2B5EF4-FFF2-40B4-BE49-F238E27FC236}">
                <a16:creationId xmlns:a16="http://schemas.microsoft.com/office/drawing/2014/main" xmlns="" id="{55EA7B41-9ACF-4117-9135-1B6EF1777E5C}"/>
              </a:ext>
            </a:extLst>
          </p:cNvPr>
          <p:cNvSpPr/>
          <p:nvPr/>
        </p:nvSpPr>
        <p:spPr>
          <a:xfrm>
            <a:off x="11342591" y="2636266"/>
            <a:ext cx="731520" cy="15854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xmlns="" id="{47D7285B-A327-4616-B1FD-8A99358C8E24}"/>
              </a:ext>
            </a:extLst>
          </p:cNvPr>
          <p:cNvSpPr/>
          <p:nvPr/>
        </p:nvSpPr>
        <p:spPr>
          <a:xfrm>
            <a:off x="114841" y="4449572"/>
            <a:ext cx="731520" cy="15854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9E8C664C-62DE-4916-B775-473EC89E5DA2}"/>
              </a:ext>
            </a:extLst>
          </p:cNvPr>
          <p:cNvSpPr/>
          <p:nvPr/>
        </p:nvSpPr>
        <p:spPr>
          <a:xfrm>
            <a:off x="10364182" y="3037899"/>
            <a:ext cx="1536269" cy="7015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PASSIVE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BDBA197C-0497-459E-B7A9-7EEE1C44F3F3}"/>
              </a:ext>
            </a:extLst>
          </p:cNvPr>
          <p:cNvSpPr/>
          <p:nvPr/>
        </p:nvSpPr>
        <p:spPr>
          <a:xfrm>
            <a:off x="288501" y="4923258"/>
            <a:ext cx="1480863" cy="63419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9392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</a:t>
            </a:r>
            <a:r>
              <a:rPr lang="en-US" sz="3600" dirty="0" err="1"/>
              <a:t>esults</a:t>
            </a:r>
            <a:r>
              <a:rPr lang="en-US" sz="3600" dirty="0"/>
              <a:t> and 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73137E-A145-4E55-8E6D-C179EC0AD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384" y="3189798"/>
            <a:ext cx="4134678" cy="2654411"/>
          </a:xfrm>
        </p:spPr>
        <p:txBody>
          <a:bodyPr>
            <a:normAutofit/>
          </a:bodyPr>
          <a:lstStyle/>
          <a:p>
            <a:r>
              <a:rPr lang="hr-HR" sz="2800" dirty="0"/>
              <a:t>Better understanding of passive voice</a:t>
            </a:r>
          </a:p>
          <a:p>
            <a:r>
              <a:rPr lang="hr-HR" sz="2800" dirty="0"/>
              <a:t>satisfaction with established knowledge</a:t>
            </a:r>
          </a:p>
          <a:p>
            <a:endParaRPr lang="hr-HR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C46F65B-0382-42C5-8E85-E94BB6B3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163" y="2912196"/>
            <a:ext cx="5507472" cy="2654411"/>
          </a:xfrm>
        </p:spPr>
        <p:txBody>
          <a:bodyPr>
            <a:normAutofit/>
          </a:bodyPr>
          <a:lstStyle/>
          <a:p>
            <a:r>
              <a:rPr lang="hr-HR" sz="2800" dirty="0"/>
              <a:t>Students learn better if they are involved in activity</a:t>
            </a:r>
          </a:p>
          <a:p>
            <a:r>
              <a:rPr lang="hr-HR" sz="2800" dirty="0"/>
              <a:t>Students get sense of different grammar forms</a:t>
            </a:r>
          </a:p>
          <a:p>
            <a:r>
              <a:rPr lang="hr-HR" sz="2800" dirty="0"/>
              <a:t>Better vocabulary skills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4F7CD922-3CC4-4A1B-9649-A2EE94851AFB}"/>
              </a:ext>
            </a:extLst>
          </p:cNvPr>
          <p:cNvSpPr/>
          <p:nvPr/>
        </p:nvSpPr>
        <p:spPr>
          <a:xfrm>
            <a:off x="4464741" y="3856382"/>
            <a:ext cx="1188785" cy="766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510</TotalTime>
  <Words>252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Educational subjects 16x9</vt:lpstr>
      <vt:lpstr>Practice passive voice in the 1. grade</vt:lpstr>
      <vt:lpstr>Passive voice - introduction </vt:lpstr>
      <vt:lpstr>Passive voice - introduction  </vt:lpstr>
      <vt:lpstr>Active practice for passive voice</vt:lpstr>
      <vt:lpstr>Examples sentences for one group</vt:lpstr>
      <vt:lpstr>Examples sentences for one group</vt:lpstr>
      <vt:lpstr>Examples sentences for one group</vt:lpstr>
      <vt:lpstr>Examples sentences for one group</vt:lpstr>
      <vt:lpstr>Results and conclusion</vt:lpstr>
      <vt:lpstr>Literature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Korisnik</dc:creator>
  <cp:lastModifiedBy>Korisnik</cp:lastModifiedBy>
  <cp:revision>21</cp:revision>
  <dcterms:created xsi:type="dcterms:W3CDTF">2020-02-10T12:49:11Z</dcterms:created>
  <dcterms:modified xsi:type="dcterms:W3CDTF">2021-02-08T07:06:45Z</dcterms:modified>
</cp:coreProperties>
</file>