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61" r:id="rId3"/>
    <p:sldId id="257" r:id="rId4"/>
    <p:sldId id="259" r:id="rId5"/>
    <p:sldId id="260" r:id="rId6"/>
    <p:sldId id="258" r:id="rId7"/>
    <p:sldId id="262" r:id="rId8"/>
    <p:sldId id="263" r:id="rId9"/>
    <p:sldId id="264" r:id="rId10"/>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B727"/>
    <a:srgbClr val="C6C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121" d="100"/>
          <a:sy n="121" d="100"/>
        </p:scale>
        <p:origin x="192"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4"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Rezervirano mjesto datuma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DB4DAFE-82C7-4858-933B-49A377982425}" type="datetimeFigureOut">
              <a:rPr lang="en-US"/>
              <a:pPr>
                <a:defRPr/>
              </a:pPr>
              <a:t>11/11/2019</a:t>
            </a:fld>
            <a:endParaRPr lang="en-US"/>
          </a:p>
        </p:txBody>
      </p:sp>
      <p:sp>
        <p:nvSpPr>
          <p:cNvPr id="4" name="Rezervirano mjesto slike slajd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Rezervirano mjesto bilježaka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r-HR" noProof="0"/>
              <a:t>Kliknite da biste uredili matrice</a:t>
            </a:r>
          </a:p>
          <a:p>
            <a:pPr lvl="1"/>
            <a:r>
              <a:rPr lang="hr-HR" noProof="0"/>
              <a:t>Druga razina</a:t>
            </a:r>
          </a:p>
          <a:p>
            <a:pPr lvl="2"/>
            <a:r>
              <a:rPr lang="hr-HR" noProof="0"/>
              <a:t>Treća razina</a:t>
            </a:r>
          </a:p>
          <a:p>
            <a:pPr lvl="3"/>
            <a:r>
              <a:rPr lang="hr-HR" noProof="0"/>
              <a:t>Četvrta razina</a:t>
            </a:r>
          </a:p>
          <a:p>
            <a:pPr lvl="4"/>
            <a:r>
              <a:rPr lang="hr-HR" noProof="0"/>
              <a:t>Peta razina stilove teksta</a:t>
            </a:r>
            <a:endParaRPr lang="en-US" noProof="0"/>
          </a:p>
        </p:txBody>
      </p:sp>
      <p:sp>
        <p:nvSpPr>
          <p:cNvPr id="6" name="Rezervirano mjesto podnožj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Rezervirano mjesto broja slajda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66B5EF1D-06A7-45F9-99EF-05AC673A1B8C}" type="slidenum">
              <a:rPr lang="en-US" altLang="sr-Latn-RS"/>
              <a:pPr/>
              <a:t>‹#›</a:t>
            </a:fld>
            <a:endParaRPr lang="en-US" altLang="sr-Latn-RS"/>
          </a:p>
        </p:txBody>
      </p:sp>
    </p:spTree>
    <p:extLst>
      <p:ext uri="{BB962C8B-B14F-4D97-AF65-F5344CB8AC3E}">
        <p14:creationId xmlns:p14="http://schemas.microsoft.com/office/powerpoint/2010/main" val="15337172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zervirano mjesto slike slajd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Rezervirano mjesto bilježaka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sr-Latn-RS" smtClean="0"/>
              <a:t>Ovdje je priložena slika cijevi s kojima smo radili. Cijevi su različitih karakteristika (duljina, naboranost, debljina) </a:t>
            </a:r>
          </a:p>
        </p:txBody>
      </p:sp>
      <p:sp>
        <p:nvSpPr>
          <p:cNvPr id="14340" name="Rezervirano mjesto broja slajda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39517A8-1B8A-4017-A4EF-611F62FD08F8}" type="slidenum">
              <a:rPr lang="en-US" altLang="sr-Latn-RS">
                <a:latin typeface="Calibri" panose="020F0502020204030204" pitchFamily="34" charset="0"/>
              </a:rPr>
              <a:pPr eaLnBrk="1" hangingPunct="1"/>
              <a:t>3</a:t>
            </a:fld>
            <a:endParaRPr lang="en-US" altLang="sr-Latn-RS">
              <a:latin typeface="Calibri" panose="020F0502020204030204" pitchFamily="34" charset="0"/>
            </a:endParaRPr>
          </a:p>
        </p:txBody>
      </p:sp>
    </p:spTree>
    <p:extLst>
      <p:ext uri="{BB962C8B-B14F-4D97-AF65-F5344CB8AC3E}">
        <p14:creationId xmlns:p14="http://schemas.microsoft.com/office/powerpoint/2010/main" val="2637770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zervirano mjesto slike slajd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Rezervirano mjesto bilježaka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sr-Latn-RS" smtClean="0"/>
              <a:t>Kao što primjećujete siva i narančasta cijev ne zvuče jednako i frekvencija cijevi se mijenja ovisno o brzini vrtnje.</a:t>
            </a:r>
          </a:p>
        </p:txBody>
      </p:sp>
      <p:sp>
        <p:nvSpPr>
          <p:cNvPr id="15364" name="Rezervirano mjesto broja slajda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64E8883-ACBF-4673-80E8-5EEDC74CBBED}" type="slidenum">
              <a:rPr lang="en-US" altLang="sr-Latn-RS">
                <a:latin typeface="Calibri" panose="020F0502020204030204" pitchFamily="34" charset="0"/>
              </a:rPr>
              <a:pPr eaLnBrk="1" hangingPunct="1"/>
              <a:t>4</a:t>
            </a:fld>
            <a:endParaRPr lang="en-US" altLang="sr-Latn-RS">
              <a:latin typeface="Calibri" panose="020F0502020204030204" pitchFamily="34" charset="0"/>
            </a:endParaRPr>
          </a:p>
        </p:txBody>
      </p:sp>
    </p:spTree>
    <p:extLst>
      <p:ext uri="{BB962C8B-B14F-4D97-AF65-F5344CB8AC3E}">
        <p14:creationId xmlns:p14="http://schemas.microsoft.com/office/powerpoint/2010/main" val="2436235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zervirano mjesto slike slajd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Rezervirano mjesto bilježaka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sr-Latn-RS" smtClean="0"/>
              <a:t>Poznavajući bernulijev princip, stojne valove i rezonanciju, pokušajte odgovoriti na pitanja.</a:t>
            </a:r>
          </a:p>
          <a:p>
            <a:pPr eaLnBrk="1" hangingPunct="1">
              <a:spcBef>
                <a:spcPct val="0"/>
              </a:spcBef>
            </a:pPr>
            <a:r>
              <a:rPr lang="en-US" altLang="sr-Latn-RS" smtClean="0"/>
              <a:t>Zašto uopće nastaje zvuk za vrijeme vrtnje? Zašto su različite frekvencije zvuka koji nastaje? Zašto siva cijev ne proizvodi zvuk, bez obzira na vrtnju?</a:t>
            </a:r>
          </a:p>
          <a:p>
            <a:pPr eaLnBrk="1" hangingPunct="1">
              <a:spcBef>
                <a:spcPct val="0"/>
              </a:spcBef>
            </a:pPr>
            <a:endParaRPr lang="en-US" altLang="sr-Latn-RS" smtClean="0"/>
          </a:p>
        </p:txBody>
      </p:sp>
      <p:sp>
        <p:nvSpPr>
          <p:cNvPr id="16388" name="Rezervirano mjesto broja slajda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2B77AF2-4130-4DF1-BAD5-3D7993FDE65C}" type="slidenum">
              <a:rPr lang="en-US" altLang="sr-Latn-RS">
                <a:latin typeface="Calibri" panose="020F0502020204030204" pitchFamily="34" charset="0"/>
              </a:rPr>
              <a:pPr eaLnBrk="1" hangingPunct="1"/>
              <a:t>6</a:t>
            </a:fld>
            <a:endParaRPr lang="en-US" altLang="sr-Latn-RS">
              <a:latin typeface="Calibri" panose="020F0502020204030204" pitchFamily="34" charset="0"/>
            </a:endParaRPr>
          </a:p>
        </p:txBody>
      </p:sp>
    </p:spTree>
    <p:extLst>
      <p:ext uri="{BB962C8B-B14F-4D97-AF65-F5344CB8AC3E}">
        <p14:creationId xmlns:p14="http://schemas.microsoft.com/office/powerpoint/2010/main" val="119223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4" name="Rectangle 7"/>
          <p:cNvSpPr>
            <a:spLocks noChangeAspect="1"/>
          </p:cNvSpPr>
          <p:nvPr/>
        </p:nvSpPr>
        <p:spPr>
          <a:xfrm>
            <a:off x="231775" y="244475"/>
            <a:ext cx="11723688" cy="6376988"/>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8"/>
          <p:cNvCxnSpPr/>
          <p:nvPr/>
        </p:nvCxnSpPr>
        <p:spPr>
          <a:xfrm>
            <a:off x="1978025" y="3733800"/>
            <a:ext cx="82296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hr-HR"/>
              <a:t>Kliknite da biste uredili stil naslova matrice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hr-HR"/>
              <a:t>Kliknite da biste uredili stil podnaslova matrice</a:t>
            </a:r>
            <a:endParaRPr lang="en-US" dirty="0"/>
          </a:p>
        </p:txBody>
      </p:sp>
      <p:sp>
        <p:nvSpPr>
          <p:cNvPr id="6" name="Date Placeholder 3"/>
          <p:cNvSpPr>
            <a:spLocks noGrp="1"/>
          </p:cNvSpPr>
          <p:nvPr>
            <p:ph type="dt" sz="half" idx="10"/>
          </p:nvPr>
        </p:nvSpPr>
        <p:spPr/>
        <p:txBody>
          <a:bodyPr/>
          <a:lstStyle>
            <a:lvl1pPr>
              <a:defRPr>
                <a:solidFill>
                  <a:srgbClr val="FFFFFF"/>
                </a:solidFill>
              </a:defRPr>
            </a:lvl1pPr>
          </a:lstStyle>
          <a:p>
            <a:pPr>
              <a:defRPr/>
            </a:pPr>
            <a:fld id="{827BFF73-74C6-45AC-BB75-6ADF39805433}" type="datetimeFigureOut">
              <a:rPr lang="en-US"/>
              <a:pPr>
                <a:defRPr/>
              </a:pPr>
              <a:t>11/11/2019</a:t>
            </a:fld>
            <a:endParaRPr lang="en-US"/>
          </a:p>
        </p:txBody>
      </p:sp>
      <p:sp>
        <p:nvSpPr>
          <p:cNvPr id="7" name="Footer Placeholder 4"/>
          <p:cNvSpPr>
            <a:spLocks noGrp="1"/>
          </p:cNvSpPr>
          <p:nvPr>
            <p:ph type="ftr" sz="quarter" idx="11"/>
          </p:nvPr>
        </p:nvSpPr>
        <p:spPr/>
        <p:txBody>
          <a:bodyPr/>
          <a:lstStyle>
            <a:lvl1pPr>
              <a:defRPr>
                <a:solidFill>
                  <a:srgbClr val="FFFFFF"/>
                </a:solidFill>
              </a:defRPr>
            </a:lvl1pPr>
          </a:lstStyle>
          <a:p>
            <a:pPr>
              <a:defRPr/>
            </a:pPr>
            <a:endParaRPr lang="en-US"/>
          </a:p>
        </p:txBody>
      </p:sp>
      <p:sp>
        <p:nvSpPr>
          <p:cNvPr id="8" name="Slide Number Placeholder 5"/>
          <p:cNvSpPr>
            <a:spLocks noGrp="1"/>
          </p:cNvSpPr>
          <p:nvPr>
            <p:ph type="sldNum" sz="quarter" idx="12"/>
          </p:nvPr>
        </p:nvSpPr>
        <p:spPr/>
        <p:txBody>
          <a:bodyPr/>
          <a:lstStyle>
            <a:lvl1pPr>
              <a:defRPr>
                <a:solidFill>
                  <a:srgbClr val="FFFFFF"/>
                </a:solidFill>
              </a:defRPr>
            </a:lvl1pPr>
          </a:lstStyle>
          <a:p>
            <a:fld id="{C85566A7-F999-422F-8270-C6BF7C74B601}" type="slidenum">
              <a:rPr lang="en-US" altLang="sr-Latn-RS"/>
              <a:pPr/>
              <a:t>‹#›</a:t>
            </a:fld>
            <a:endParaRPr lang="en-US" altLang="sr-Latn-RS"/>
          </a:p>
        </p:txBody>
      </p:sp>
    </p:spTree>
    <p:extLst>
      <p:ext uri="{BB962C8B-B14F-4D97-AF65-F5344CB8AC3E}">
        <p14:creationId xmlns:p14="http://schemas.microsoft.com/office/powerpoint/2010/main" val="2831449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Vertical Text Placeholder 2"/>
          <p:cNvSpPr>
            <a:spLocks noGrp="1"/>
          </p:cNvSpPr>
          <p:nvPr>
            <p:ph type="body" orient="vert" idx="1"/>
          </p:nvPr>
        </p:nvSpPr>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lvl1pPr>
              <a:defRPr/>
            </a:lvl1pPr>
          </a:lstStyle>
          <a:p>
            <a:pPr>
              <a:defRPr/>
            </a:pPr>
            <a:fld id="{CC7836AA-F34E-41D7-B0C8-2B38BD0A4BFE}" type="datetimeFigureOut">
              <a:rPr lang="en-US"/>
              <a:pPr>
                <a:defRPr/>
              </a:pPr>
              <a:t>11/11/2019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D47FA2C-00EA-43FA-895C-9830E4439CE6}" type="slidenum">
              <a:rPr lang="en-US" altLang="sr-Latn-RS"/>
              <a:pPr/>
              <a:t>‹#›</a:t>
            </a:fld>
            <a:endParaRPr lang="en-US" altLang="sr-Latn-RS"/>
          </a:p>
        </p:txBody>
      </p:sp>
    </p:spTree>
    <p:extLst>
      <p:ext uri="{BB962C8B-B14F-4D97-AF65-F5344CB8AC3E}">
        <p14:creationId xmlns:p14="http://schemas.microsoft.com/office/powerpoint/2010/main" val="2810708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hr-HR"/>
              <a:t>Kliknite da biste uredili stil naslova matrice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lvl1pPr>
              <a:defRPr/>
            </a:lvl1pPr>
          </a:lstStyle>
          <a:p>
            <a:pPr>
              <a:defRPr/>
            </a:pPr>
            <a:fld id="{C781DECE-4CA4-4969-A278-F98DE41105D1}" type="datetimeFigureOut">
              <a:rPr lang="en-US"/>
              <a:pPr>
                <a:defRPr/>
              </a:pPr>
              <a:t>11/11/2019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245223A-37AA-46F3-B2DE-7D5214367FDA}" type="slidenum">
              <a:rPr lang="en-US" altLang="sr-Latn-RS"/>
              <a:pPr/>
              <a:t>‹#›</a:t>
            </a:fld>
            <a:endParaRPr lang="en-US" altLang="sr-Latn-RS"/>
          </a:p>
        </p:txBody>
      </p:sp>
    </p:spTree>
    <p:extLst>
      <p:ext uri="{BB962C8B-B14F-4D97-AF65-F5344CB8AC3E}">
        <p14:creationId xmlns:p14="http://schemas.microsoft.com/office/powerpoint/2010/main" val="2244527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Content Placeholder 2"/>
          <p:cNvSpPr>
            <a:spLocks noGrp="1"/>
          </p:cNvSpPr>
          <p:nvPr>
            <p:ph idx="1"/>
          </p:nvPr>
        </p:nvSpPr>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lvl1pPr>
              <a:defRPr/>
            </a:lvl1pPr>
          </a:lstStyle>
          <a:p>
            <a:pPr>
              <a:defRPr/>
            </a:pPr>
            <a:fld id="{A512ACFC-472D-41CD-A8C3-CC836FB121F3}" type="datetimeFigureOut">
              <a:rPr lang="en-US"/>
              <a:pPr>
                <a:defRPr/>
              </a:pPr>
              <a:t>11/11/2019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78B9569-85F5-4CC6-B2F7-8C32C03E6813}" type="slidenum">
              <a:rPr lang="en-US" altLang="sr-Latn-RS"/>
              <a:pPr/>
              <a:t>‹#›</a:t>
            </a:fld>
            <a:endParaRPr lang="en-US" altLang="sr-Latn-RS"/>
          </a:p>
        </p:txBody>
      </p:sp>
    </p:spTree>
    <p:extLst>
      <p:ext uri="{BB962C8B-B14F-4D97-AF65-F5344CB8AC3E}">
        <p14:creationId xmlns:p14="http://schemas.microsoft.com/office/powerpoint/2010/main" val="4224972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cxnSp>
        <p:nvCxnSpPr>
          <p:cNvPr id="4" name="Straight Connector 7"/>
          <p:cNvCxnSpPr/>
          <p:nvPr/>
        </p:nvCxnSpPr>
        <p:spPr>
          <a:xfrm>
            <a:off x="1981200" y="4021138"/>
            <a:ext cx="82296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hr-HR"/>
              <a:t>Kliknite da biste uredili stil naslova matrice</a:t>
            </a:r>
            <a:endParaRPr lang="en-US" dirty="0"/>
          </a:p>
        </p:txBody>
      </p:sp>
      <p:sp>
        <p:nvSpPr>
          <p:cNvPr id="3" name="Text Placeholder 2"/>
          <p:cNvSpPr>
            <a:spLocks noGrp="1"/>
          </p:cNvSpPr>
          <p:nvPr>
            <p:ph type="body" idx="1"/>
          </p:nvPr>
        </p:nvSpPr>
        <p:spPr>
          <a:xfrm>
            <a:off x="1709928" y="4154520"/>
            <a:ext cx="8769096" cy="1363806"/>
          </a:xfrm>
        </p:spPr>
        <p:txBody>
          <a:bodyPr>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Kliknite da biste uredili matrice</a:t>
            </a:r>
          </a:p>
        </p:txBody>
      </p:sp>
      <p:sp>
        <p:nvSpPr>
          <p:cNvPr id="5" name="Date Placeholder 3"/>
          <p:cNvSpPr>
            <a:spLocks noGrp="1"/>
          </p:cNvSpPr>
          <p:nvPr>
            <p:ph type="dt" sz="half" idx="10"/>
          </p:nvPr>
        </p:nvSpPr>
        <p:spPr/>
        <p:txBody>
          <a:bodyPr/>
          <a:lstStyle>
            <a:lvl1pPr>
              <a:defRPr/>
            </a:lvl1pPr>
          </a:lstStyle>
          <a:p>
            <a:pPr>
              <a:defRPr/>
            </a:pPr>
            <a:fld id="{D736A9CF-DCFB-42D9-BEE4-1BC105D38B8F}" type="datetimeFigureOut">
              <a:rPr lang="en-US"/>
              <a:pPr>
                <a:defRPr/>
              </a:pPr>
              <a:t>11/11/2019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6E3183B-E401-41D0-82C6-AA0317E98685}" type="slidenum">
              <a:rPr lang="en-US" altLang="sr-Latn-RS"/>
              <a:pPr/>
              <a:t>‹#›</a:t>
            </a:fld>
            <a:endParaRPr lang="en-US" altLang="sr-Latn-RS"/>
          </a:p>
        </p:txBody>
      </p:sp>
    </p:spTree>
    <p:extLst>
      <p:ext uri="{BB962C8B-B14F-4D97-AF65-F5344CB8AC3E}">
        <p14:creationId xmlns:p14="http://schemas.microsoft.com/office/powerpoint/2010/main" val="1617082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hr-HR"/>
              <a:t>Kliknite da biste uredili stil naslova matrice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Date Placeholder 3"/>
          <p:cNvSpPr>
            <a:spLocks noGrp="1"/>
          </p:cNvSpPr>
          <p:nvPr>
            <p:ph type="dt" sz="half" idx="10"/>
          </p:nvPr>
        </p:nvSpPr>
        <p:spPr/>
        <p:txBody>
          <a:bodyPr/>
          <a:lstStyle>
            <a:lvl1pPr>
              <a:defRPr/>
            </a:lvl1pPr>
          </a:lstStyle>
          <a:p>
            <a:pPr>
              <a:defRPr/>
            </a:pPr>
            <a:fld id="{AC71D71A-11AF-427D-9253-199CBE1C42A6}" type="datetimeFigureOut">
              <a:rPr lang="en-US"/>
              <a:pPr>
                <a:defRPr/>
              </a:pPr>
              <a:t>11/11/2019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8680582-704A-4AEB-9BC2-7A01FEA6A8C9}" type="slidenum">
              <a:rPr lang="en-US" altLang="sr-Latn-RS"/>
              <a:pPr/>
              <a:t>‹#›</a:t>
            </a:fld>
            <a:endParaRPr lang="en-US" altLang="sr-Latn-RS"/>
          </a:p>
        </p:txBody>
      </p:sp>
    </p:spTree>
    <p:extLst>
      <p:ext uri="{BB962C8B-B14F-4D97-AF65-F5344CB8AC3E}">
        <p14:creationId xmlns:p14="http://schemas.microsoft.com/office/powerpoint/2010/main" val="2391812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hr-HR"/>
              <a:t>Kliknite da biste uredili stil naslova matrice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7" name="Date Placeholder 3"/>
          <p:cNvSpPr>
            <a:spLocks noGrp="1"/>
          </p:cNvSpPr>
          <p:nvPr>
            <p:ph type="dt" sz="half" idx="10"/>
          </p:nvPr>
        </p:nvSpPr>
        <p:spPr/>
        <p:txBody>
          <a:bodyPr/>
          <a:lstStyle>
            <a:lvl1pPr>
              <a:defRPr/>
            </a:lvl1pPr>
          </a:lstStyle>
          <a:p>
            <a:pPr>
              <a:defRPr/>
            </a:pPr>
            <a:fld id="{95627A20-3E92-4C0A-897C-EE75A249EB3D}" type="datetimeFigureOut">
              <a:rPr lang="en-US"/>
              <a:pPr>
                <a:defRPr/>
              </a:pPr>
              <a:t>11/11/2019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462399A6-774D-4439-B442-E612ACCF97CA}" type="slidenum">
              <a:rPr lang="en-US" altLang="sr-Latn-RS"/>
              <a:pPr/>
              <a:t>‹#›</a:t>
            </a:fld>
            <a:endParaRPr lang="en-US" altLang="sr-Latn-RS"/>
          </a:p>
        </p:txBody>
      </p:sp>
    </p:spTree>
    <p:extLst>
      <p:ext uri="{BB962C8B-B14F-4D97-AF65-F5344CB8AC3E}">
        <p14:creationId xmlns:p14="http://schemas.microsoft.com/office/powerpoint/2010/main" val="1620700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Date Placeholder 3"/>
          <p:cNvSpPr>
            <a:spLocks noGrp="1"/>
          </p:cNvSpPr>
          <p:nvPr>
            <p:ph type="dt" sz="half" idx="10"/>
          </p:nvPr>
        </p:nvSpPr>
        <p:spPr/>
        <p:txBody>
          <a:bodyPr/>
          <a:lstStyle>
            <a:lvl1pPr>
              <a:defRPr/>
            </a:lvl1pPr>
          </a:lstStyle>
          <a:p>
            <a:pPr>
              <a:defRPr/>
            </a:pPr>
            <a:fld id="{9216AE93-935F-48F1-B1E2-FAE3B3BEEFB4}" type="datetimeFigureOut">
              <a:rPr lang="en-US"/>
              <a:pPr>
                <a:defRPr/>
              </a:pPr>
              <a:t>11/11/2019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91AEBA5B-092C-4614-A60A-73DCF45170FA}" type="slidenum">
              <a:rPr lang="en-US" altLang="sr-Latn-RS"/>
              <a:pPr/>
              <a:t>‹#›</a:t>
            </a:fld>
            <a:endParaRPr lang="en-US" altLang="sr-Latn-RS"/>
          </a:p>
        </p:txBody>
      </p:sp>
    </p:spTree>
    <p:extLst>
      <p:ext uri="{BB962C8B-B14F-4D97-AF65-F5344CB8AC3E}">
        <p14:creationId xmlns:p14="http://schemas.microsoft.com/office/powerpoint/2010/main" val="2045523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4B8161A-B0CF-4489-93C5-B44102243AAE}" type="datetimeFigureOut">
              <a:rPr lang="en-US"/>
              <a:pPr>
                <a:defRPr/>
              </a:pPr>
              <a:t>11/11/2019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DF0EA209-F167-4B75-90EB-C1872837A2BB}" type="slidenum">
              <a:rPr lang="en-US" altLang="sr-Latn-RS"/>
              <a:pPr/>
              <a:t>‹#›</a:t>
            </a:fld>
            <a:endParaRPr lang="en-US" altLang="sr-Latn-RS"/>
          </a:p>
        </p:txBody>
      </p:sp>
    </p:spTree>
    <p:extLst>
      <p:ext uri="{BB962C8B-B14F-4D97-AF65-F5344CB8AC3E}">
        <p14:creationId xmlns:p14="http://schemas.microsoft.com/office/powerpoint/2010/main" val="199958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hr-HR"/>
              <a:t>Kliknite da biste uredili stil naslova matrice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5" name="Date Placeholder 3"/>
          <p:cNvSpPr>
            <a:spLocks noGrp="1"/>
          </p:cNvSpPr>
          <p:nvPr>
            <p:ph type="dt" sz="half" idx="10"/>
          </p:nvPr>
        </p:nvSpPr>
        <p:spPr/>
        <p:txBody>
          <a:bodyPr/>
          <a:lstStyle>
            <a:lvl1pPr>
              <a:defRPr/>
            </a:lvl1pPr>
          </a:lstStyle>
          <a:p>
            <a:pPr>
              <a:defRPr/>
            </a:pPr>
            <a:fld id="{15AD84C8-25A5-48BA-847D-E15FEAFB9CC5}" type="datetimeFigureOut">
              <a:rPr lang="en-US"/>
              <a:pPr>
                <a:defRPr/>
              </a:pPr>
              <a:t>11/11/2019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E4C176B-D046-4F2E-9609-1CC1E426B922}" type="slidenum">
              <a:rPr lang="en-US" altLang="sr-Latn-RS"/>
              <a:pPr/>
              <a:t>‹#›</a:t>
            </a:fld>
            <a:endParaRPr lang="en-US" altLang="sr-Latn-RS"/>
          </a:p>
        </p:txBody>
      </p:sp>
    </p:spTree>
    <p:extLst>
      <p:ext uri="{BB962C8B-B14F-4D97-AF65-F5344CB8AC3E}">
        <p14:creationId xmlns:p14="http://schemas.microsoft.com/office/powerpoint/2010/main" val="2976956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hr-HR"/>
              <a:t>Kliknite da biste uredili stil naslova matrice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rtlCol="0">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hr-HR" noProof="0"/>
              <a:t>Kliknite ikonu da biste dodali  sliku</a:t>
            </a:r>
            <a:endParaRPr lang="en-US" noProof="0"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5" name="Date Placeholder 3"/>
          <p:cNvSpPr>
            <a:spLocks noGrp="1"/>
          </p:cNvSpPr>
          <p:nvPr>
            <p:ph type="dt" sz="half" idx="10"/>
          </p:nvPr>
        </p:nvSpPr>
        <p:spPr/>
        <p:txBody>
          <a:bodyPr/>
          <a:lstStyle>
            <a:lvl1pPr>
              <a:defRPr/>
            </a:lvl1pPr>
          </a:lstStyle>
          <a:p>
            <a:pPr>
              <a:defRPr/>
            </a:pPr>
            <a:fld id="{DB90A13F-8AD6-48E7-A9D1-10E1A8EEFA17}" type="datetimeFigureOut">
              <a:rPr lang="en-US"/>
              <a:pPr>
                <a:defRPr/>
              </a:pPr>
              <a:t>11/11/2019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9C05673-5B83-4660-9C1C-B6B52EDE6DB4}" type="slidenum">
              <a:rPr lang="en-US" altLang="sr-Latn-RS"/>
              <a:pPr/>
              <a:t>‹#›</a:t>
            </a:fld>
            <a:endParaRPr lang="en-US" altLang="sr-Latn-RS"/>
          </a:p>
        </p:txBody>
      </p:sp>
    </p:spTree>
    <p:extLst>
      <p:ext uri="{BB962C8B-B14F-4D97-AF65-F5344CB8AC3E}">
        <p14:creationId xmlns:p14="http://schemas.microsoft.com/office/powerpoint/2010/main" val="3895224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775" y="244475"/>
            <a:ext cx="11723688" cy="637698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051" name="Title Placeholder 1"/>
          <p:cNvSpPr>
            <a:spLocks noGrp="1"/>
          </p:cNvSpPr>
          <p:nvPr>
            <p:ph type="title"/>
          </p:nvPr>
        </p:nvSpPr>
        <p:spPr bwMode="auto">
          <a:xfrm>
            <a:off x="1143000" y="609600"/>
            <a:ext cx="9875838"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r-HR" altLang="sr-Latn-RS" smtClean="0"/>
              <a:t>Kliknite da biste uredili stil naslova matrice</a:t>
            </a:r>
            <a:endParaRPr lang="en-US" altLang="sr-Latn-RS" smtClean="0"/>
          </a:p>
        </p:txBody>
      </p:sp>
      <p:sp>
        <p:nvSpPr>
          <p:cNvPr id="2052" name="Text Placeholder 2"/>
          <p:cNvSpPr>
            <a:spLocks noGrp="1"/>
          </p:cNvSpPr>
          <p:nvPr>
            <p:ph type="body" idx="1"/>
          </p:nvPr>
        </p:nvSpPr>
        <p:spPr bwMode="auto">
          <a:xfrm>
            <a:off x="1143000" y="2057400"/>
            <a:ext cx="9872663"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r-HR" altLang="sr-Latn-RS" smtClean="0"/>
              <a:t>Kliknite da biste uredili matrice</a:t>
            </a:r>
          </a:p>
          <a:p>
            <a:pPr lvl="1"/>
            <a:r>
              <a:rPr lang="hr-HR" altLang="sr-Latn-RS" smtClean="0"/>
              <a:t>Druga razina</a:t>
            </a:r>
          </a:p>
          <a:p>
            <a:pPr lvl="2"/>
            <a:r>
              <a:rPr lang="hr-HR" altLang="sr-Latn-RS" smtClean="0"/>
              <a:t>Treća razina</a:t>
            </a:r>
          </a:p>
          <a:p>
            <a:pPr lvl="3"/>
            <a:r>
              <a:rPr lang="hr-HR" altLang="sr-Latn-RS" smtClean="0"/>
              <a:t>Četvrta razina</a:t>
            </a:r>
          </a:p>
          <a:p>
            <a:pPr lvl="4"/>
            <a:r>
              <a:rPr lang="hr-HR" altLang="sr-Latn-RS" smtClean="0"/>
              <a:t>Peta razina stilove teksta</a:t>
            </a:r>
            <a:endParaRPr lang="en-US" altLang="sr-Latn-RS" smtClean="0"/>
          </a:p>
        </p:txBody>
      </p:sp>
      <p:sp>
        <p:nvSpPr>
          <p:cNvPr id="4" name="Date Placeholder 3"/>
          <p:cNvSpPr>
            <a:spLocks noGrp="1"/>
          </p:cNvSpPr>
          <p:nvPr>
            <p:ph type="dt" sz="half" idx="2"/>
          </p:nvPr>
        </p:nvSpPr>
        <p:spPr>
          <a:xfrm>
            <a:off x="1143000" y="6224588"/>
            <a:ext cx="2328863" cy="365125"/>
          </a:xfrm>
          <a:prstGeom prst="rect">
            <a:avLst/>
          </a:prstGeom>
        </p:spPr>
        <p:txBody>
          <a:bodyPr vert="horz" lIns="91440" tIns="45720" rIns="91440" bIns="45720" rtlCol="0" anchor="ctr"/>
          <a:lstStyle>
            <a:lvl1pPr algn="l" fontAlgn="auto">
              <a:spcBef>
                <a:spcPts val="0"/>
              </a:spcBef>
              <a:spcAft>
                <a:spcPts val="0"/>
              </a:spcAft>
              <a:defRPr sz="1200">
                <a:solidFill>
                  <a:schemeClr val="accent1"/>
                </a:solidFill>
                <a:latin typeface="+mn-lt"/>
                <a:cs typeface="+mn-cs"/>
              </a:defRPr>
            </a:lvl1pPr>
          </a:lstStyle>
          <a:p>
            <a:pPr>
              <a:defRPr/>
            </a:pPr>
            <a:fld id="{4B2509B0-2427-4B9A-A2FE-96BDF22D7110}" type="datetimeFigureOut">
              <a:rPr lang="en-US"/>
              <a:pPr>
                <a:defRPr/>
              </a:pPr>
              <a:t>11/11/2019</a:t>
            </a:fld>
            <a:endParaRPr lang="en-US"/>
          </a:p>
        </p:txBody>
      </p:sp>
      <p:sp>
        <p:nvSpPr>
          <p:cNvPr id="5" name="Footer Placeholder 4"/>
          <p:cNvSpPr>
            <a:spLocks noGrp="1"/>
          </p:cNvSpPr>
          <p:nvPr>
            <p:ph type="ftr" sz="quarter" idx="3"/>
          </p:nvPr>
        </p:nvSpPr>
        <p:spPr>
          <a:xfrm>
            <a:off x="3949700" y="6224588"/>
            <a:ext cx="4716463" cy="365125"/>
          </a:xfrm>
          <a:prstGeom prst="rect">
            <a:avLst/>
          </a:prstGeom>
        </p:spPr>
        <p:txBody>
          <a:bodyPr vert="horz" lIns="91440" tIns="45720" rIns="91440" bIns="45720" rtlCol="0" anchor="ctr"/>
          <a:lstStyle>
            <a:lvl1pPr algn="ctr" fontAlgn="auto">
              <a:spcBef>
                <a:spcPts val="0"/>
              </a:spcBef>
              <a:spcAft>
                <a:spcPts val="0"/>
              </a:spcAft>
              <a:defRPr sz="1200">
                <a:solidFill>
                  <a:schemeClr val="accent1"/>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9329738" y="6224588"/>
            <a:ext cx="1706562"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accent1"/>
                </a:solidFill>
                <a:latin typeface="Corbel" panose="020B0503020204020204" pitchFamily="34" charset="0"/>
              </a:defRPr>
            </a:lvl1pPr>
          </a:lstStyle>
          <a:p>
            <a:fld id="{B21A2B54-D20C-4EAE-BE0A-D6BFD0550D21}" type="slidenum">
              <a:rPr lang="en-US" altLang="sr-Latn-RS"/>
              <a:pPr/>
              <a:t>‹#›</a:t>
            </a:fld>
            <a:endParaRPr lang="en-US" altLang="sr-Latn-RS"/>
          </a:p>
        </p:txBody>
      </p:sp>
    </p:spTree>
  </p:cSld>
  <p:clrMap bg1="lt1" tx1="dk1" bg2="lt2" tx2="dk2" accent1="accent1" accent2="accent2" accent3="accent3" accent4="accent4" accent5="accent5" accent6="accent6" hlink="hlink" folHlink="folHlink"/>
  <p:sldLayoutIdLst>
    <p:sldLayoutId id="2147483709" r:id="rId1"/>
    <p:sldLayoutId id="2147483700" r:id="rId2"/>
    <p:sldLayoutId id="214748371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rtl="0" eaLnBrk="0" fontAlgn="base" hangingPunct="0">
        <a:lnSpc>
          <a:spcPct val="90000"/>
        </a:lnSpc>
        <a:spcBef>
          <a:spcPct val="0"/>
        </a:spcBef>
        <a:spcAft>
          <a:spcPct val="0"/>
        </a:spcAft>
        <a:defRPr sz="4400"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4400">
          <a:solidFill>
            <a:schemeClr val="accent1"/>
          </a:solidFill>
          <a:latin typeface="Corbel" pitchFamily="34" charset="0"/>
        </a:defRPr>
      </a:lvl2pPr>
      <a:lvl3pPr algn="l" rtl="0" eaLnBrk="0" fontAlgn="base" hangingPunct="0">
        <a:lnSpc>
          <a:spcPct val="90000"/>
        </a:lnSpc>
        <a:spcBef>
          <a:spcPct val="0"/>
        </a:spcBef>
        <a:spcAft>
          <a:spcPct val="0"/>
        </a:spcAft>
        <a:defRPr sz="4400">
          <a:solidFill>
            <a:schemeClr val="accent1"/>
          </a:solidFill>
          <a:latin typeface="Corbel" pitchFamily="34" charset="0"/>
        </a:defRPr>
      </a:lvl3pPr>
      <a:lvl4pPr algn="l" rtl="0" eaLnBrk="0" fontAlgn="base" hangingPunct="0">
        <a:lnSpc>
          <a:spcPct val="90000"/>
        </a:lnSpc>
        <a:spcBef>
          <a:spcPct val="0"/>
        </a:spcBef>
        <a:spcAft>
          <a:spcPct val="0"/>
        </a:spcAft>
        <a:defRPr sz="4400">
          <a:solidFill>
            <a:schemeClr val="accent1"/>
          </a:solidFill>
          <a:latin typeface="Corbel" pitchFamily="34" charset="0"/>
        </a:defRPr>
      </a:lvl4pPr>
      <a:lvl5pPr algn="l" rtl="0" eaLnBrk="0" fontAlgn="base" hangingPunct="0">
        <a:lnSpc>
          <a:spcPct val="90000"/>
        </a:lnSpc>
        <a:spcBef>
          <a:spcPct val="0"/>
        </a:spcBef>
        <a:spcAft>
          <a:spcPct val="0"/>
        </a:spcAft>
        <a:defRPr sz="4400">
          <a:solidFill>
            <a:schemeClr val="accent1"/>
          </a:solidFill>
          <a:latin typeface="Corbel" pitchFamily="34" charset="0"/>
        </a:defRPr>
      </a:lvl5pPr>
      <a:lvl6pPr marL="457200" algn="l" rtl="0" fontAlgn="base">
        <a:lnSpc>
          <a:spcPct val="90000"/>
        </a:lnSpc>
        <a:spcBef>
          <a:spcPct val="0"/>
        </a:spcBef>
        <a:spcAft>
          <a:spcPct val="0"/>
        </a:spcAft>
        <a:defRPr sz="4400">
          <a:solidFill>
            <a:schemeClr val="accent1"/>
          </a:solidFill>
          <a:latin typeface="Corbel" pitchFamily="34" charset="0"/>
        </a:defRPr>
      </a:lvl6pPr>
      <a:lvl7pPr marL="914400" algn="l" rtl="0" fontAlgn="base">
        <a:lnSpc>
          <a:spcPct val="90000"/>
        </a:lnSpc>
        <a:spcBef>
          <a:spcPct val="0"/>
        </a:spcBef>
        <a:spcAft>
          <a:spcPct val="0"/>
        </a:spcAft>
        <a:defRPr sz="4400">
          <a:solidFill>
            <a:schemeClr val="accent1"/>
          </a:solidFill>
          <a:latin typeface="Corbel" pitchFamily="34" charset="0"/>
        </a:defRPr>
      </a:lvl7pPr>
      <a:lvl8pPr marL="1371600" algn="l" rtl="0" fontAlgn="base">
        <a:lnSpc>
          <a:spcPct val="90000"/>
        </a:lnSpc>
        <a:spcBef>
          <a:spcPct val="0"/>
        </a:spcBef>
        <a:spcAft>
          <a:spcPct val="0"/>
        </a:spcAft>
        <a:defRPr sz="4400">
          <a:solidFill>
            <a:schemeClr val="accent1"/>
          </a:solidFill>
          <a:latin typeface="Corbel" pitchFamily="34" charset="0"/>
        </a:defRPr>
      </a:lvl8pPr>
      <a:lvl9pPr marL="1828800" algn="l" rtl="0" fontAlgn="base">
        <a:lnSpc>
          <a:spcPct val="90000"/>
        </a:lnSpc>
        <a:spcBef>
          <a:spcPct val="0"/>
        </a:spcBef>
        <a:spcAft>
          <a:spcPct val="0"/>
        </a:spcAft>
        <a:defRPr sz="4400">
          <a:solidFill>
            <a:schemeClr val="accent1"/>
          </a:solidFill>
          <a:latin typeface="Corbel" pitchFamily="34" charset="0"/>
        </a:defRPr>
      </a:lvl9pPr>
    </p:titleStyle>
    <p:bodyStyle>
      <a:lvl1pPr marL="228600" indent="-182563" algn="l" rtl="0" eaLnBrk="0" fontAlgn="base" hangingPunct="0">
        <a:lnSpc>
          <a:spcPct val="90000"/>
        </a:lnSpc>
        <a:spcBef>
          <a:spcPts val="1400"/>
        </a:spcBef>
        <a:spcAft>
          <a:spcPct val="0"/>
        </a:spcAft>
        <a:buClr>
          <a:schemeClr val="accent1"/>
        </a:buClr>
        <a:buSzPct val="80000"/>
        <a:buFont typeface="Corbel" panose="020B0503020204020204" pitchFamily="34" charset="0"/>
        <a:buChar char="•"/>
        <a:defRPr sz="2200" kern="1200">
          <a:solidFill>
            <a:schemeClr val="accent1"/>
          </a:solidFill>
          <a:latin typeface="+mn-lt"/>
          <a:ea typeface="+mn-ea"/>
          <a:cs typeface="+mn-cs"/>
        </a:defRPr>
      </a:lvl1pPr>
      <a:lvl2pPr marL="457200" indent="-182563" algn="l" rtl="0" eaLnBrk="0" fontAlgn="base" hangingPunct="0">
        <a:lnSpc>
          <a:spcPct val="90000"/>
        </a:lnSpc>
        <a:spcBef>
          <a:spcPts val="200"/>
        </a:spcBef>
        <a:spcAft>
          <a:spcPts val="400"/>
        </a:spcAft>
        <a:buClr>
          <a:schemeClr val="accent1"/>
        </a:buClr>
        <a:buSzPct val="80000"/>
        <a:buFont typeface="Corbel" panose="020B0503020204020204" pitchFamily="34" charset="0"/>
        <a:buChar char="•"/>
        <a:defRPr sz="2000" kern="1200">
          <a:solidFill>
            <a:schemeClr val="accent1"/>
          </a:solidFill>
          <a:latin typeface="+mn-lt"/>
          <a:ea typeface="+mn-ea"/>
          <a:cs typeface="+mn-cs"/>
        </a:defRPr>
      </a:lvl2pPr>
      <a:lvl3pPr marL="730250" indent="-182563" algn="l" rtl="0" eaLnBrk="0" fontAlgn="base" hangingPunct="0">
        <a:lnSpc>
          <a:spcPct val="90000"/>
        </a:lnSpc>
        <a:spcBef>
          <a:spcPts val="200"/>
        </a:spcBef>
        <a:spcAft>
          <a:spcPts val="400"/>
        </a:spcAft>
        <a:buClr>
          <a:schemeClr val="accent1"/>
        </a:buClr>
        <a:buSzPct val="80000"/>
        <a:buFont typeface="Corbel" panose="020B0503020204020204" pitchFamily="34" charset="0"/>
        <a:buChar char="•"/>
        <a:defRPr sz="2400" kern="1200">
          <a:solidFill>
            <a:schemeClr val="accent1"/>
          </a:solidFill>
          <a:latin typeface="+mn-lt"/>
          <a:ea typeface="+mn-ea"/>
          <a:cs typeface="+mn-cs"/>
        </a:defRPr>
      </a:lvl3pPr>
      <a:lvl4pPr marL="1004888" indent="-182563" algn="l" rtl="0" eaLnBrk="0" fontAlgn="base" hangingPunct="0">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4pPr>
      <a:lvl5pPr marL="1279525" indent="-182563" algn="l" rtl="0" eaLnBrk="0" fontAlgn="base" hangingPunct="0">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media" Target="../media/media2.mp4"/><Relationship Id="rId7" Type="http://schemas.openxmlformats.org/officeDocument/2006/relationships/image" Target="../media/image4.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notesSlide" Target="../notesSlides/notesSlide2.xml"/><Relationship Id="rId5" Type="http://schemas.openxmlformats.org/officeDocument/2006/relationships/slideLayout" Target="../slideLayouts/slideLayout5.xml"/><Relationship Id="rId4" Type="http://schemas.openxmlformats.org/officeDocument/2006/relationships/video" Target="../media/media2.mp4"/></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5.wmf"/><Relationship Id="rId5" Type="http://schemas.openxmlformats.org/officeDocument/2006/relationships/oleObject" Target="../embeddings/oleObject2.bin"/><Relationship Id="rId10" Type="http://schemas.openxmlformats.org/officeDocument/2006/relationships/image" Target="../media/image17.wmf"/><Relationship Id="rId4" Type="http://schemas.openxmlformats.org/officeDocument/2006/relationships/image" Target="../media/image14.wmf"/><Relationship Id="rId9"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p:cNvPr>
          <p:cNvSpPr>
            <a:spLocks noGrp="1"/>
          </p:cNvSpPr>
          <p:nvPr>
            <p:ph type="ctrTitle"/>
          </p:nvPr>
        </p:nvSpPr>
        <p:spPr>
          <a:xfrm>
            <a:off x="1109663" y="882650"/>
            <a:ext cx="9967912" cy="2925763"/>
          </a:xfrm>
        </p:spPr>
        <p:txBody>
          <a:bodyPr rtlCol="0"/>
          <a:lstStyle/>
          <a:p>
            <a:pPr eaLnBrk="1" fontAlgn="auto" hangingPunct="1">
              <a:spcAft>
                <a:spcPts val="0"/>
              </a:spcAft>
              <a:defRPr/>
            </a:pPr>
            <a:r>
              <a:rPr lang="hr-HR" dirty="0"/>
              <a:t>CORRUGATED PIPES</a:t>
            </a:r>
            <a:endParaRPr lang="en-US" dirty="0"/>
          </a:p>
        </p:txBody>
      </p:sp>
      <p:sp>
        <p:nvSpPr>
          <p:cNvPr id="5123" name="Podnaslov 2"/>
          <p:cNvSpPr>
            <a:spLocks noGrp="1"/>
          </p:cNvSpPr>
          <p:nvPr>
            <p:ph type="subTitle" idx="1"/>
          </p:nvPr>
        </p:nvSpPr>
        <p:spPr>
          <a:xfrm>
            <a:off x="1709738" y="3870325"/>
            <a:ext cx="8767762" cy="1387475"/>
          </a:xfrm>
        </p:spPr>
        <p:txBody>
          <a:bodyPr/>
          <a:lstStyle/>
          <a:p>
            <a:pPr eaLnBrk="1" hangingPunct="1"/>
            <a:r>
              <a:rPr lang="hr-HR" altLang="sr-Latn-RS" smtClean="0"/>
              <a:t>Karla Krmek, Gimnazija Dubrovnik 2019</a:t>
            </a:r>
          </a:p>
          <a:p>
            <a:pPr eaLnBrk="1" hangingPunct="1"/>
            <a:r>
              <a:rPr lang="hr-HR" altLang="sr-Latn-RS" smtClean="0"/>
              <a:t>Fun Physics</a:t>
            </a:r>
            <a:endParaRPr lang="en-US" altLang="sr-Latn-R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a:extLst/>
          </p:cNvPr>
          <p:cNvPicPr>
            <a:picLocks noChangeAspect="1"/>
          </p:cNvPicPr>
          <p:nvPr/>
        </p:nvPicPr>
        <p:blipFill>
          <a:blip r:embed="rId2">
            <a:alphaModFix amt="50000"/>
            <a:duotone>
              <a:prstClr val="black"/>
              <a:schemeClr val="accent1">
                <a:tint val="45000"/>
                <a:satMod val="400000"/>
              </a:schemeClr>
            </a:duotone>
          </a:blip>
          <a:stretch>
            <a:fillRect/>
          </a:stretch>
        </p:blipFill>
        <p:spPr>
          <a:xfrm>
            <a:off x="225082" y="225082"/>
            <a:ext cx="11732455" cy="6414869"/>
          </a:xfrm>
          <a:prstGeom prst="rect">
            <a:avLst/>
          </a:prstGeom>
        </p:spPr>
      </p:pic>
      <p:sp>
        <p:nvSpPr>
          <p:cNvPr id="3" name="Rezervirano mjesto sadržaja 2">
            <a:extLst/>
          </p:cNvPr>
          <p:cNvSpPr>
            <a:spLocks noGrp="1"/>
          </p:cNvSpPr>
          <p:nvPr>
            <p:ph idx="1"/>
          </p:nvPr>
        </p:nvSpPr>
        <p:spPr>
          <a:xfrm>
            <a:off x="1154873" y="2413363"/>
            <a:ext cx="9872871" cy="2031274"/>
          </a:xfrm>
          <a:ln>
            <a:miter lim="800000"/>
            <a:headEnd/>
            <a:tailEnd/>
          </a:ln>
        </p:spPr>
        <p:txBody>
          <a:bodyPr rtlCol="0">
            <a:normAutofit/>
          </a:bodyPr>
          <a:lstStyle/>
          <a:p>
            <a:pPr marL="45720" indent="0" algn="ctr" eaLnBrk="1" fontAlgn="auto" hangingPunct="1">
              <a:spcAft>
                <a:spcPts val="0"/>
              </a:spcAft>
              <a:buFont typeface="Corbel" panose="020B0503020204020204" pitchFamily="34" charset="0"/>
              <a:buNone/>
              <a:defRPr/>
            </a:pPr>
            <a:r>
              <a:rPr lang="en-US" sz="28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A corrugated tube open at both ends, with air flowing through it, emits sounds whose frequencies depend on the flow velocity and the length of the tube. The sounds it emits are the natural harmonics of the tube. </a:t>
            </a:r>
          </a:p>
          <a:p>
            <a:pPr indent="-182880" eaLnBrk="1" fontAlgn="auto" hangingPunct="1">
              <a:spcAft>
                <a:spcPts val="0"/>
              </a:spcAft>
              <a:defRPr/>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170" name="Naslov 1"/>
          <p:cNvSpPr>
            <a:spLocks noGrp="1"/>
          </p:cNvSpPr>
          <p:nvPr>
            <p:ph type="title"/>
          </p:nvPr>
        </p:nvSpPr>
        <p:spPr>
          <a:xfrm>
            <a:off x="1725613" y="258763"/>
            <a:ext cx="2155825" cy="1355725"/>
          </a:xfrm>
        </p:spPr>
        <p:txBody>
          <a:bodyPr/>
          <a:lstStyle/>
          <a:p>
            <a:pPr algn="ctr" eaLnBrk="1" hangingPunct="1"/>
            <a:r>
              <a:rPr lang="en-US" altLang="sr-Latn-RS" b="1" smtClean="0"/>
              <a:t>Pipes</a:t>
            </a:r>
          </a:p>
        </p:txBody>
      </p:sp>
      <p:pic>
        <p:nvPicPr>
          <p:cNvPr id="7171" name="Rezervirano mjesto sadržaja 4" descr="Slika na kojoj se prikazuje stol, sjedenje, na zatvorenom, plastika&#10;&#10;Opis je automatski generiran"/>
          <p:cNvPicPr>
            <a:picLocks noGrp="1" noChangeAspect="1"/>
          </p:cNvPicPr>
          <p:nvPr>
            <p:ph idx="1"/>
          </p:nvPr>
        </p:nvPicPr>
        <p:blipFill>
          <a:blip r:embed="rId3" cstate="print">
            <a:extLst>
              <a:ext uri="{28A0092B-C50C-407E-A947-70E740481C1C}">
                <a14:useLocalDpi xmlns:a14="http://schemas.microsoft.com/office/drawing/2010/main" val="0"/>
              </a:ext>
            </a:extLst>
          </a:blip>
          <a:srcRect t="2597" b="18533"/>
          <a:stretch>
            <a:fillRect/>
          </a:stretch>
        </p:blipFill>
        <p:spPr>
          <a:xfrm>
            <a:off x="5299075" y="2525713"/>
            <a:ext cx="6132513" cy="3627437"/>
          </a:xfrm>
        </p:spPr>
      </p:pic>
      <p:pic>
        <p:nvPicPr>
          <p:cNvPr id="7172" name="Slika 6" descr="Slika na kojoj se prikazuje stol, sjedenje, polegnuto, ležanje&#10;&#10;Opis je automatski generiran"/>
          <p:cNvPicPr>
            <a:picLocks noChangeAspect="1"/>
          </p:cNvPicPr>
          <p:nvPr/>
        </p:nvPicPr>
        <p:blipFill>
          <a:blip r:embed="rId4" cstate="print">
            <a:extLst>
              <a:ext uri="{28A0092B-C50C-407E-A947-70E740481C1C}">
                <a14:useLocalDpi xmlns:a14="http://schemas.microsoft.com/office/drawing/2010/main" val="0"/>
              </a:ext>
            </a:extLst>
          </a:blip>
          <a:srcRect t="7793" r="3" b="8961"/>
          <a:stretch>
            <a:fillRect/>
          </a:stretch>
        </p:blipFill>
        <p:spPr bwMode="auto">
          <a:xfrm>
            <a:off x="760413" y="1614488"/>
            <a:ext cx="4087812"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kstniOkvir 7"/>
          <p:cNvSpPr txBox="1">
            <a:spLocks noChangeArrowheads="1"/>
          </p:cNvSpPr>
          <p:nvPr/>
        </p:nvSpPr>
        <p:spPr bwMode="auto">
          <a:xfrm>
            <a:off x="5308600" y="1614488"/>
            <a:ext cx="6692900" cy="109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18256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hangingPunct="1">
              <a:lnSpc>
                <a:spcPct val="90000"/>
              </a:lnSpc>
              <a:spcAft>
                <a:spcPts val="600"/>
              </a:spcAft>
              <a:buClr>
                <a:schemeClr val="accent1"/>
              </a:buClr>
              <a:buSzPct val="80000"/>
              <a:buFont typeface="Corbel" panose="020B0503020204020204" pitchFamily="34" charset="0"/>
              <a:buChar char="•"/>
            </a:pPr>
            <a:r>
              <a:rPr lang="en-US" altLang="sr-Latn-RS">
                <a:solidFill>
                  <a:schemeClr val="accent1"/>
                </a:solidFill>
                <a:latin typeface="Corbel" panose="020B0503020204020204" pitchFamily="34" charset="0"/>
              </a:rPr>
              <a:t>Attached is a picture of the tube we worked with.</a:t>
            </a:r>
          </a:p>
          <a:p>
            <a:pPr defTabSz="914400" eaLnBrk="1" hangingPunct="1">
              <a:lnSpc>
                <a:spcPct val="90000"/>
              </a:lnSpc>
              <a:spcAft>
                <a:spcPts val="600"/>
              </a:spcAft>
              <a:buClr>
                <a:schemeClr val="accent1"/>
              </a:buClr>
              <a:buSzPct val="80000"/>
              <a:buFont typeface="Corbel" panose="020B0503020204020204" pitchFamily="34" charset="0"/>
              <a:buChar char="•"/>
            </a:pPr>
            <a:r>
              <a:rPr lang="en-US" altLang="sr-Latn-RS">
                <a:solidFill>
                  <a:schemeClr val="accent1"/>
                </a:solidFill>
                <a:latin typeface="Corbel" panose="020B0503020204020204" pitchFamily="34" charset="0"/>
              </a:rPr>
              <a:t>The pipes have different characteristics (length, wrinkle, thickness )</a:t>
            </a:r>
          </a:p>
          <a:p>
            <a:pPr defTabSz="914400" eaLnBrk="1" hangingPunct="1">
              <a:lnSpc>
                <a:spcPct val="90000"/>
              </a:lnSpc>
              <a:spcAft>
                <a:spcPts val="600"/>
              </a:spcAft>
              <a:buClr>
                <a:schemeClr val="accent1"/>
              </a:buClr>
              <a:buSzPct val="80000"/>
              <a:buFont typeface="Corbel" panose="020B0503020204020204" pitchFamily="34" charset="0"/>
              <a:buChar char="•"/>
            </a:pPr>
            <a:endParaRPr lang="en-US" altLang="sr-Latn-RS">
              <a:solidFill>
                <a:schemeClr val="accent1"/>
              </a:solidFill>
              <a:latin typeface="Corbel" panose="020B0503020204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teksta 2">
            <a:extLst/>
          </p:cNvPr>
          <p:cNvSpPr>
            <a:spLocks noGrp="1"/>
          </p:cNvSpPr>
          <p:nvPr>
            <p:ph type="body" idx="1"/>
          </p:nvPr>
        </p:nvSpPr>
        <p:spPr>
          <a:xfrm>
            <a:off x="938213" y="460375"/>
            <a:ext cx="5157787" cy="415925"/>
          </a:xfrm>
        </p:spPr>
        <p:txBody>
          <a:bodyPr rtlCol="0">
            <a:normAutofit fontScale="92500" lnSpcReduction="10000"/>
          </a:bodyPr>
          <a:lstStyle/>
          <a:p>
            <a:pPr algn="ctr" eaLnBrk="1" fontAlgn="auto" hangingPunct="1">
              <a:spcAft>
                <a:spcPts val="0"/>
              </a:spcAft>
              <a:defRPr/>
            </a:pPr>
            <a:r>
              <a:rPr lang="hr-HR" sz="2800" dirty="0">
                <a:solidFill>
                  <a:schemeClr val="accent3"/>
                </a:solidFill>
              </a:rPr>
              <a:t>Orange pipe</a:t>
            </a:r>
            <a:endParaRPr lang="en-US" sz="2800" dirty="0">
              <a:solidFill>
                <a:schemeClr val="accent3"/>
              </a:solidFill>
            </a:endParaRPr>
          </a:p>
        </p:txBody>
      </p:sp>
      <p:sp>
        <p:nvSpPr>
          <p:cNvPr id="5" name="Rezervirano mjesto teksta 4">
            <a:extLst/>
          </p:cNvPr>
          <p:cNvSpPr>
            <a:spLocks noGrp="1"/>
          </p:cNvSpPr>
          <p:nvPr>
            <p:ph type="body" sz="quarter" idx="3"/>
          </p:nvPr>
        </p:nvSpPr>
        <p:spPr>
          <a:xfrm>
            <a:off x="6096000" y="460375"/>
            <a:ext cx="5183188" cy="415925"/>
          </a:xfrm>
        </p:spPr>
        <p:txBody>
          <a:bodyPr rtlCol="0">
            <a:noAutofit/>
          </a:bodyPr>
          <a:lstStyle/>
          <a:p>
            <a:pPr algn="ctr" eaLnBrk="1" fontAlgn="auto" hangingPunct="1">
              <a:spcAft>
                <a:spcPts val="0"/>
              </a:spcAft>
              <a:defRPr/>
            </a:pPr>
            <a:r>
              <a:rPr lang="hr-HR" sz="2600" dirty="0">
                <a:solidFill>
                  <a:schemeClr val="bg2">
                    <a:lumMod val="50000"/>
                  </a:schemeClr>
                </a:solidFill>
              </a:rPr>
              <a:t>Gray pipe</a:t>
            </a:r>
            <a:endParaRPr lang="en-US" sz="2600" dirty="0">
              <a:solidFill>
                <a:schemeClr val="bg2">
                  <a:lumMod val="50000"/>
                </a:schemeClr>
              </a:solidFill>
            </a:endParaRPr>
          </a:p>
        </p:txBody>
      </p:sp>
      <p:sp>
        <p:nvSpPr>
          <p:cNvPr id="8198" name="TekstniOkvir 8"/>
          <p:cNvSpPr txBox="1">
            <a:spLocks noChangeArrowheads="1"/>
          </p:cNvSpPr>
          <p:nvPr/>
        </p:nvSpPr>
        <p:spPr bwMode="auto">
          <a:xfrm>
            <a:off x="938213" y="5919788"/>
            <a:ext cx="10985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sr-Latn-RS" dirty="0">
                <a:solidFill>
                  <a:srgbClr val="A6B727"/>
                </a:solidFill>
                <a:latin typeface="Corbel" panose="020B0503020204020204" pitchFamily="34" charset="0"/>
              </a:rPr>
              <a:t>As you can see, the gray and orange pipes do not sound the same and the frequency of the pipe changes depending on the speed of rotation.</a:t>
            </a:r>
          </a:p>
        </p:txBody>
      </p:sp>
      <p:pic>
        <p:nvPicPr>
          <p:cNvPr id="6" name="sound">
            <a:hlinkClick r:id="" action="ppaction://media"/>
          </p:cNvPr>
          <p:cNvPicPr>
            <a:picLocks noGrp="1" noChangeAspect="1"/>
          </p:cNvPicPr>
          <p:nvPr>
            <p:ph sz="half" idx="2"/>
            <a:videoFile r:link="rId2"/>
            <p:extLst>
              <p:ext uri="{DAA4B4D4-6D71-4841-9C94-3DE7FCFB9230}">
                <p14:media xmlns:p14="http://schemas.microsoft.com/office/powerpoint/2010/main" r:embed="rId1"/>
              </p:ext>
            </p:extLst>
          </p:nvPr>
        </p:nvPicPr>
        <p:blipFill>
          <a:blip r:embed="rId7"/>
          <a:stretch>
            <a:fillRect/>
          </a:stretch>
        </p:blipFill>
        <p:spPr>
          <a:xfrm rot="5400000">
            <a:off x="1273208" y="2354375"/>
            <a:ext cx="4126821" cy="2269407"/>
          </a:xfrm>
        </p:spPr>
      </p:pic>
      <p:pic>
        <p:nvPicPr>
          <p:cNvPr id="9" name="sound2">
            <a:hlinkClick r:id="" action="ppaction://media"/>
          </p:cNvPr>
          <p:cNvPicPr>
            <a:picLocks noGrp="1" noChangeAspect="1"/>
          </p:cNvPicPr>
          <p:nvPr>
            <p:ph sz="quarter" idx="4"/>
            <a:videoFile r:link="rId4"/>
            <p:extLst>
              <p:ext uri="{DAA4B4D4-6D71-4841-9C94-3DE7FCFB9230}">
                <p14:media xmlns:p14="http://schemas.microsoft.com/office/powerpoint/2010/main" r:embed="rId3"/>
              </p:ext>
            </p:extLst>
          </p:nvPr>
        </p:nvPicPr>
        <p:blipFill>
          <a:blip r:embed="rId8"/>
          <a:stretch>
            <a:fillRect/>
          </a:stretch>
        </p:blipFill>
        <p:spPr>
          <a:xfrm rot="5400000">
            <a:off x="6549297" y="2238307"/>
            <a:ext cx="4276594" cy="2351770"/>
          </a:xfrm>
        </p:spPr>
      </p:pic>
      <p:sp>
        <p:nvSpPr>
          <p:cNvPr id="11" name="Rezervirano mjesto teksta 4">
            <a:extLst/>
          </p:cNvPr>
          <p:cNvSpPr txBox="1">
            <a:spLocks/>
          </p:cNvSpPr>
          <p:nvPr/>
        </p:nvSpPr>
        <p:spPr bwMode="auto">
          <a:xfrm>
            <a:off x="670587" y="1130994"/>
            <a:ext cx="1858739"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marL="0" indent="0" algn="l" rtl="0" eaLnBrk="0" fontAlgn="base" hangingPunct="0">
              <a:lnSpc>
                <a:spcPct val="90000"/>
              </a:lnSpc>
              <a:spcBef>
                <a:spcPts val="0"/>
              </a:spcBef>
              <a:spcAft>
                <a:spcPct val="0"/>
              </a:spcAft>
              <a:buClr>
                <a:schemeClr val="accent1"/>
              </a:buClr>
              <a:buSzPct val="80000"/>
              <a:buFont typeface="Corbel" panose="020B0503020204020204" pitchFamily="34" charset="0"/>
              <a:buNone/>
              <a:defRPr sz="2400" b="1" kern="1200">
                <a:solidFill>
                  <a:schemeClr val="accent1"/>
                </a:solidFill>
                <a:latin typeface="+mn-lt"/>
                <a:ea typeface="+mn-ea"/>
                <a:cs typeface="+mn-cs"/>
              </a:defRPr>
            </a:lvl1pPr>
            <a:lvl2pPr marL="457200" indent="0" algn="l" rtl="0" eaLnBrk="0" fontAlgn="base" hangingPunct="0">
              <a:lnSpc>
                <a:spcPct val="90000"/>
              </a:lnSpc>
              <a:spcBef>
                <a:spcPts val="200"/>
              </a:spcBef>
              <a:spcAft>
                <a:spcPts val="400"/>
              </a:spcAft>
              <a:buClr>
                <a:schemeClr val="accent1"/>
              </a:buClr>
              <a:buSzPct val="80000"/>
              <a:buFont typeface="Corbel" panose="020B0503020204020204" pitchFamily="34" charset="0"/>
              <a:buNone/>
              <a:defRPr sz="2000" b="1" kern="1200">
                <a:solidFill>
                  <a:schemeClr val="accent1"/>
                </a:solidFill>
                <a:latin typeface="+mn-lt"/>
                <a:ea typeface="+mn-ea"/>
                <a:cs typeface="+mn-cs"/>
              </a:defRPr>
            </a:lvl2pPr>
            <a:lvl3pPr marL="914400" indent="0" algn="l" rtl="0" eaLnBrk="0" fontAlgn="base" hangingPunct="0">
              <a:lnSpc>
                <a:spcPct val="90000"/>
              </a:lnSpc>
              <a:spcBef>
                <a:spcPts val="200"/>
              </a:spcBef>
              <a:spcAft>
                <a:spcPts val="400"/>
              </a:spcAft>
              <a:buClr>
                <a:schemeClr val="accent1"/>
              </a:buClr>
              <a:buSzPct val="80000"/>
              <a:buFont typeface="Corbel" panose="020B0503020204020204" pitchFamily="34" charset="0"/>
              <a:buNone/>
              <a:defRPr sz="1800" b="1" kern="1200">
                <a:solidFill>
                  <a:schemeClr val="accent1"/>
                </a:solidFill>
                <a:latin typeface="+mn-lt"/>
                <a:ea typeface="+mn-ea"/>
                <a:cs typeface="+mn-cs"/>
              </a:defRPr>
            </a:lvl3pPr>
            <a:lvl4pPr marL="1371600" indent="0" algn="l" rtl="0" eaLnBrk="0" fontAlgn="base" hangingPunct="0">
              <a:lnSpc>
                <a:spcPct val="90000"/>
              </a:lnSpc>
              <a:spcBef>
                <a:spcPts val="200"/>
              </a:spcBef>
              <a:spcAft>
                <a:spcPts val="400"/>
              </a:spcAft>
              <a:buClr>
                <a:schemeClr val="accent1"/>
              </a:buClr>
              <a:buSzPct val="80000"/>
              <a:buFont typeface="Corbel" panose="020B0503020204020204" pitchFamily="34" charset="0"/>
              <a:buNone/>
              <a:defRPr sz="1600" b="1" kern="1200">
                <a:solidFill>
                  <a:schemeClr val="accent1"/>
                </a:solidFill>
                <a:latin typeface="+mn-lt"/>
                <a:ea typeface="+mn-ea"/>
                <a:cs typeface="+mn-cs"/>
              </a:defRPr>
            </a:lvl4pPr>
            <a:lvl5pPr marL="1828800" indent="0" algn="l" rtl="0" eaLnBrk="0" fontAlgn="base" hangingPunct="0">
              <a:lnSpc>
                <a:spcPct val="90000"/>
              </a:lnSpc>
              <a:spcBef>
                <a:spcPts val="200"/>
              </a:spcBef>
              <a:spcAft>
                <a:spcPts val="400"/>
              </a:spcAft>
              <a:buClr>
                <a:schemeClr val="accent1"/>
              </a:buClr>
              <a:buSzPct val="80000"/>
              <a:buFont typeface="Corbel" panose="020B0503020204020204" pitchFamily="34" charset="0"/>
              <a:buNone/>
              <a:defRPr sz="1600" b="1" kern="1200">
                <a:solidFill>
                  <a:schemeClr val="accent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1600" b="1" kern="1200">
                <a:solidFill>
                  <a:schemeClr val="accent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1600" b="1" kern="1200">
                <a:solidFill>
                  <a:schemeClr val="accent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1600" b="1" kern="1200">
                <a:solidFill>
                  <a:schemeClr val="accent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1600" b="1" kern="1200">
                <a:solidFill>
                  <a:schemeClr val="accent1"/>
                </a:solidFill>
                <a:latin typeface="+mn-lt"/>
                <a:ea typeface="+mn-ea"/>
                <a:cs typeface="+mn-cs"/>
              </a:defRPr>
            </a:lvl9pPr>
          </a:lstStyle>
          <a:p>
            <a:pPr algn="ctr" defTabSz="914400" eaLnBrk="1" fontAlgn="auto" hangingPunct="1">
              <a:spcAft>
                <a:spcPts val="0"/>
              </a:spcAft>
              <a:defRPr/>
            </a:pPr>
            <a:r>
              <a:rPr lang="hr-HR" sz="2600" dirty="0" smtClean="0">
                <a:solidFill>
                  <a:schemeClr val="bg2">
                    <a:lumMod val="50000"/>
                  </a:schemeClr>
                </a:solidFill>
              </a:rPr>
              <a:t>Video</a:t>
            </a:r>
            <a:endParaRPr lang="en-US" sz="2600" dirty="0">
              <a:solidFill>
                <a:schemeClr val="bg2">
                  <a:lumMod val="50000"/>
                </a:schemeClr>
              </a:solidFill>
            </a:endParaRPr>
          </a:p>
        </p:txBody>
      </p:sp>
      <p:sp>
        <p:nvSpPr>
          <p:cNvPr id="12" name="Rezervirano mjesto teksta 4">
            <a:extLst/>
          </p:cNvPr>
          <p:cNvSpPr txBox="1">
            <a:spLocks/>
          </p:cNvSpPr>
          <p:nvPr/>
        </p:nvSpPr>
        <p:spPr bwMode="auto">
          <a:xfrm>
            <a:off x="4958808" y="1243599"/>
            <a:ext cx="1858739"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marL="0" indent="0" algn="l" rtl="0" eaLnBrk="0" fontAlgn="base" hangingPunct="0">
              <a:lnSpc>
                <a:spcPct val="90000"/>
              </a:lnSpc>
              <a:spcBef>
                <a:spcPts val="0"/>
              </a:spcBef>
              <a:spcAft>
                <a:spcPct val="0"/>
              </a:spcAft>
              <a:buClr>
                <a:schemeClr val="accent1"/>
              </a:buClr>
              <a:buSzPct val="80000"/>
              <a:buFont typeface="Corbel" panose="020B0503020204020204" pitchFamily="34" charset="0"/>
              <a:buNone/>
              <a:defRPr sz="2400" b="1" kern="1200">
                <a:solidFill>
                  <a:schemeClr val="accent1"/>
                </a:solidFill>
                <a:latin typeface="+mn-lt"/>
                <a:ea typeface="+mn-ea"/>
                <a:cs typeface="+mn-cs"/>
              </a:defRPr>
            </a:lvl1pPr>
            <a:lvl2pPr marL="457200" indent="0" algn="l" rtl="0" eaLnBrk="0" fontAlgn="base" hangingPunct="0">
              <a:lnSpc>
                <a:spcPct val="90000"/>
              </a:lnSpc>
              <a:spcBef>
                <a:spcPts val="200"/>
              </a:spcBef>
              <a:spcAft>
                <a:spcPts val="400"/>
              </a:spcAft>
              <a:buClr>
                <a:schemeClr val="accent1"/>
              </a:buClr>
              <a:buSzPct val="80000"/>
              <a:buFont typeface="Corbel" panose="020B0503020204020204" pitchFamily="34" charset="0"/>
              <a:buNone/>
              <a:defRPr sz="2000" b="1" kern="1200">
                <a:solidFill>
                  <a:schemeClr val="accent1"/>
                </a:solidFill>
                <a:latin typeface="+mn-lt"/>
                <a:ea typeface="+mn-ea"/>
                <a:cs typeface="+mn-cs"/>
              </a:defRPr>
            </a:lvl2pPr>
            <a:lvl3pPr marL="914400" indent="0" algn="l" rtl="0" eaLnBrk="0" fontAlgn="base" hangingPunct="0">
              <a:lnSpc>
                <a:spcPct val="90000"/>
              </a:lnSpc>
              <a:spcBef>
                <a:spcPts val="200"/>
              </a:spcBef>
              <a:spcAft>
                <a:spcPts val="400"/>
              </a:spcAft>
              <a:buClr>
                <a:schemeClr val="accent1"/>
              </a:buClr>
              <a:buSzPct val="80000"/>
              <a:buFont typeface="Corbel" panose="020B0503020204020204" pitchFamily="34" charset="0"/>
              <a:buNone/>
              <a:defRPr sz="1800" b="1" kern="1200">
                <a:solidFill>
                  <a:schemeClr val="accent1"/>
                </a:solidFill>
                <a:latin typeface="+mn-lt"/>
                <a:ea typeface="+mn-ea"/>
                <a:cs typeface="+mn-cs"/>
              </a:defRPr>
            </a:lvl3pPr>
            <a:lvl4pPr marL="1371600" indent="0" algn="l" rtl="0" eaLnBrk="0" fontAlgn="base" hangingPunct="0">
              <a:lnSpc>
                <a:spcPct val="90000"/>
              </a:lnSpc>
              <a:spcBef>
                <a:spcPts val="200"/>
              </a:spcBef>
              <a:spcAft>
                <a:spcPts val="400"/>
              </a:spcAft>
              <a:buClr>
                <a:schemeClr val="accent1"/>
              </a:buClr>
              <a:buSzPct val="80000"/>
              <a:buFont typeface="Corbel" panose="020B0503020204020204" pitchFamily="34" charset="0"/>
              <a:buNone/>
              <a:defRPr sz="1600" b="1" kern="1200">
                <a:solidFill>
                  <a:schemeClr val="accent1"/>
                </a:solidFill>
                <a:latin typeface="+mn-lt"/>
                <a:ea typeface="+mn-ea"/>
                <a:cs typeface="+mn-cs"/>
              </a:defRPr>
            </a:lvl4pPr>
            <a:lvl5pPr marL="1828800" indent="0" algn="l" rtl="0" eaLnBrk="0" fontAlgn="base" hangingPunct="0">
              <a:lnSpc>
                <a:spcPct val="90000"/>
              </a:lnSpc>
              <a:spcBef>
                <a:spcPts val="200"/>
              </a:spcBef>
              <a:spcAft>
                <a:spcPts val="400"/>
              </a:spcAft>
              <a:buClr>
                <a:schemeClr val="accent1"/>
              </a:buClr>
              <a:buSzPct val="80000"/>
              <a:buFont typeface="Corbel" panose="020B0503020204020204" pitchFamily="34" charset="0"/>
              <a:buNone/>
              <a:defRPr sz="1600" b="1" kern="1200">
                <a:solidFill>
                  <a:schemeClr val="accent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1600" b="1" kern="1200">
                <a:solidFill>
                  <a:schemeClr val="accent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1600" b="1" kern="1200">
                <a:solidFill>
                  <a:schemeClr val="accent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1600" b="1" kern="1200">
                <a:solidFill>
                  <a:schemeClr val="accent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SzPct val="80000"/>
              <a:buFont typeface="Corbel" pitchFamily="34" charset="0"/>
              <a:buNone/>
              <a:defRPr sz="1600" b="1" kern="1200">
                <a:solidFill>
                  <a:schemeClr val="accent1"/>
                </a:solidFill>
                <a:latin typeface="+mn-lt"/>
                <a:ea typeface="+mn-ea"/>
                <a:cs typeface="+mn-cs"/>
              </a:defRPr>
            </a:lvl9pPr>
          </a:lstStyle>
          <a:p>
            <a:pPr algn="ctr" defTabSz="914400" eaLnBrk="1" fontAlgn="auto" hangingPunct="1">
              <a:spcAft>
                <a:spcPts val="0"/>
              </a:spcAft>
              <a:defRPr/>
            </a:pPr>
            <a:r>
              <a:rPr lang="hr-HR" sz="2600" dirty="0" smtClean="0">
                <a:solidFill>
                  <a:schemeClr val="bg2">
                    <a:lumMod val="50000"/>
                  </a:schemeClr>
                </a:solidFill>
              </a:rPr>
              <a:t>Video</a:t>
            </a:r>
            <a:endParaRPr lang="en-US" sz="2600" dirty="0">
              <a:solidFill>
                <a:schemeClr val="bg2">
                  <a:lumMod val="50000"/>
                </a:schemeClr>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video>
              <p:cMediaNode vol="80000">
                <p:cTn id="13" fill="hold" display="0">
                  <p:stCondLst>
                    <p:cond delay="indefinite"/>
                  </p:stCondLst>
                </p:cTn>
                <p:tgtEl>
                  <p:spTgt spid="9"/>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slov 1"/>
          <p:cNvSpPr>
            <a:spLocks noGrp="1"/>
          </p:cNvSpPr>
          <p:nvPr>
            <p:ph type="title"/>
          </p:nvPr>
        </p:nvSpPr>
        <p:spPr>
          <a:xfrm>
            <a:off x="838200" y="249238"/>
            <a:ext cx="10515600" cy="1325562"/>
          </a:xfrm>
        </p:spPr>
        <p:txBody>
          <a:bodyPr/>
          <a:lstStyle/>
          <a:p>
            <a:pPr algn="ctr" eaLnBrk="1" hangingPunct="1"/>
            <a:r>
              <a:rPr lang="en-US" altLang="sr-Latn-RS" sz="3600" b="1" smtClean="0"/>
              <a:t>INSIDE THE PIPES</a:t>
            </a:r>
            <a:br>
              <a:rPr lang="en-US" altLang="sr-Latn-RS" sz="3600" b="1" smtClean="0"/>
            </a:br>
            <a:endParaRPr lang="en-US" altLang="sr-Latn-RS" sz="3600" b="1" smtClean="0"/>
          </a:p>
        </p:txBody>
      </p:sp>
      <p:pic>
        <p:nvPicPr>
          <p:cNvPr id="9219" name="Rezervirano mjesto sadržaja 7" descr="Slika na kojoj se prikazuje osoba, na zatvorenom, ruka, držanje&#10;&#10;Opis je automatski generiran"/>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1489075" y="1093788"/>
            <a:ext cx="3776663" cy="5033962"/>
          </a:xfrm>
        </p:spPr>
      </p:pic>
      <p:pic>
        <p:nvPicPr>
          <p:cNvPr id="9220" name="Rezervirano mjesto sadržaja 9" descr="Slika na kojoj se prikazuje osoba, na zatvorenom, malo, držanje&#10;&#10;Opis je automatski generiran"/>
          <p:cNvPicPr>
            <a:picLocks noGrp="1" noChangeAspect="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a:xfrm>
            <a:off x="6926263" y="1093788"/>
            <a:ext cx="3776662" cy="5033962"/>
          </a:xfrm>
        </p:spPr>
      </p:pic>
      <p:sp>
        <p:nvSpPr>
          <p:cNvPr id="9221" name="Rectangle 1"/>
          <p:cNvSpPr>
            <a:spLocks noChangeArrowheads="1"/>
          </p:cNvSpPr>
          <p:nvPr/>
        </p:nvSpPr>
        <p:spPr bwMode="auto">
          <a:xfrm>
            <a:off x="0" y="4763"/>
            <a:ext cx="0" cy="447675"/>
          </a:xfrm>
          <a:prstGeom prst="rect">
            <a:avLst/>
          </a:prstGeom>
          <a:solidFill>
            <a:srgbClr val="F8F9F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a:r>
              <a:rPr lang="en-US" altLang="en-US" sz="1100">
                <a:latin typeface="Corbel" panose="020B0503020204020204" pitchFamily="34" charset="0"/>
              </a:rPr>
              <a:t/>
            </a:r>
            <a:br>
              <a:rPr lang="en-US" altLang="en-US" sz="1100">
                <a:latin typeface="Corbel" panose="020B0503020204020204" pitchFamily="34" charset="0"/>
              </a:rPr>
            </a:br>
            <a:endParaRPr lang="en-US" altLang="en-US"/>
          </a:p>
        </p:txBody>
      </p:sp>
      <p:sp>
        <p:nvSpPr>
          <p:cNvPr id="9222" name="Pravokutnik 3"/>
          <p:cNvSpPr>
            <a:spLocks noChangeArrowheads="1"/>
          </p:cNvSpPr>
          <p:nvPr/>
        </p:nvSpPr>
        <p:spPr bwMode="auto">
          <a:xfrm>
            <a:off x="2895600" y="6215063"/>
            <a:ext cx="6400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a:r>
              <a:rPr lang="en-US" altLang="en-US" sz="2000">
                <a:solidFill>
                  <a:srgbClr val="A6B727"/>
                </a:solidFill>
                <a:latin typeface="Corbel" panose="020B0503020204020204" pitchFamily="34" charset="0"/>
              </a:rPr>
              <a:t>the orange tube is wrinkled on the inside and the gray is</a:t>
            </a:r>
            <a:r>
              <a:rPr lang="hr-HR" altLang="en-US" sz="2000">
                <a:solidFill>
                  <a:srgbClr val="A6B727"/>
                </a:solidFill>
                <a:latin typeface="Corbel" panose="020B0503020204020204" pitchFamily="34" charset="0"/>
              </a:rPr>
              <a:t>n’t</a:t>
            </a:r>
            <a:r>
              <a:rPr lang="en-US" altLang="en-US" sz="2000">
                <a:solidFill>
                  <a:srgbClr val="A6B727"/>
                </a:solidFill>
                <a:latin typeface="Corbel" panose="020B0503020204020204" pitchFamily="34" charset="0"/>
              </a:rPr>
              <a:t> not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C183D7F6-B498-43B3-948B-1728B52AA6E4}"/>
            </a:extLst>
          </p:cNvPr>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a:extLst>
              <a:ext uri="{C183D7F6-B498-43B3-948B-1728B52AA6E4}"/>
            </a:extLst>
          </p:cNvPr>
          <p:cNvSpPr>
            <a:spLocks noGrp="1" noRot="1" noChangeAspect="1" noMove="1" noResize="1" noEditPoints="1" noAdjustHandles="1" noChangeArrowheads="1" noChangeShapeType="1" noTextEdit="1"/>
          </p:cNvSpPr>
          <p:nvPr/>
        </p:nvSpPr>
        <p:spPr>
          <a:xfrm>
            <a:off x="231775" y="244475"/>
            <a:ext cx="11723688" cy="6376988"/>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10244" name="Naslov 1"/>
          <p:cNvSpPr>
            <a:spLocks noGrp="1"/>
          </p:cNvSpPr>
          <p:nvPr>
            <p:ph type="title"/>
          </p:nvPr>
        </p:nvSpPr>
        <p:spPr>
          <a:xfrm>
            <a:off x="661988" y="696913"/>
            <a:ext cx="3570287" cy="5399087"/>
          </a:xfrm>
        </p:spPr>
        <p:txBody>
          <a:bodyPr/>
          <a:lstStyle/>
          <a:p>
            <a:pPr eaLnBrk="1" hangingPunct="1"/>
            <a:r>
              <a:rPr lang="hr-HR" altLang="sr-Latn-RS" sz="3200" smtClean="0">
                <a:solidFill>
                  <a:srgbClr val="FFFFFF"/>
                </a:solidFill>
              </a:rPr>
              <a:t>QUESTIONS</a:t>
            </a:r>
            <a:endParaRPr lang="en-US" altLang="sr-Latn-RS" sz="3200" smtClean="0">
              <a:solidFill>
                <a:srgbClr val="FFFFFF"/>
              </a:solidFill>
            </a:endParaRPr>
          </a:p>
        </p:txBody>
      </p:sp>
      <p:cxnSp>
        <p:nvCxnSpPr>
          <p:cNvPr id="12" name="Straight Connector 11">
            <a:extLst>
              <a:ext uri="{C183D7F6-B498-43B3-948B-1728B52AA6E4}"/>
            </a:extLst>
          </p:cNvPr>
          <p:cNvCxnSpPr>
            <a:cxnSpLocks noGrp="1" noRot="1" noChangeAspect="1" noMove="1" noResize="1" noEditPoints="1" noAdjustHandles="1" noChangeArrowheads="1" noChangeShapeType="1"/>
          </p:cNvCxnSpPr>
          <p:nvPr/>
        </p:nvCxnSpPr>
        <p:spPr>
          <a:xfrm flipV="1">
            <a:off x="4654550" y="2054225"/>
            <a:ext cx="0" cy="27432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0246" name="Rezervirano mjesto sadržaja 2"/>
          <p:cNvSpPr>
            <a:spLocks noGrp="1"/>
          </p:cNvSpPr>
          <p:nvPr>
            <p:ph idx="1"/>
          </p:nvPr>
        </p:nvSpPr>
        <p:spPr>
          <a:xfrm>
            <a:off x="5075238" y="609600"/>
            <a:ext cx="6359525" cy="5486400"/>
          </a:xfrm>
        </p:spPr>
        <p:txBody>
          <a:bodyPr anchor="ctr"/>
          <a:lstStyle/>
          <a:p>
            <a:pPr eaLnBrk="1" hangingPunct="1"/>
            <a:r>
              <a:rPr lang="en-US" altLang="sr-Latn-RS" sz="2000" smtClean="0">
                <a:solidFill>
                  <a:srgbClr val="FFFFFF"/>
                </a:solidFill>
              </a:rPr>
              <a:t>Knowing the Bernoulli principle, standing waves and resonance, try to answer the questions.</a:t>
            </a:r>
          </a:p>
          <a:p>
            <a:pPr eaLnBrk="1" hangingPunct="1"/>
            <a:r>
              <a:rPr lang="en-US" altLang="sr-Latn-RS" sz="2000" smtClean="0">
                <a:solidFill>
                  <a:srgbClr val="FFFFFF"/>
                </a:solidFill>
              </a:rPr>
              <a:t>Why is the sound generated while spinning?</a:t>
            </a:r>
            <a:endParaRPr lang="hr-HR" altLang="sr-Latn-RS" sz="2000" smtClean="0">
              <a:solidFill>
                <a:srgbClr val="FFFFFF"/>
              </a:solidFill>
            </a:endParaRPr>
          </a:p>
          <a:p>
            <a:pPr eaLnBrk="1" hangingPunct="1"/>
            <a:r>
              <a:rPr lang="en-US" altLang="sr-Latn-RS" sz="2000" smtClean="0">
                <a:solidFill>
                  <a:srgbClr val="FFFFFF"/>
                </a:solidFill>
              </a:rPr>
              <a:t>Why are the different frequencies of the sound being produced?</a:t>
            </a:r>
            <a:endParaRPr lang="hr-HR" altLang="sr-Latn-RS" sz="2000" smtClean="0">
              <a:solidFill>
                <a:srgbClr val="FFFFFF"/>
              </a:solidFill>
            </a:endParaRPr>
          </a:p>
          <a:p>
            <a:pPr eaLnBrk="1" hangingPunct="1"/>
            <a:r>
              <a:rPr lang="en-US" altLang="sr-Latn-RS" sz="2000" smtClean="0">
                <a:solidFill>
                  <a:srgbClr val="FFFFFF"/>
                </a:solidFill>
              </a:rPr>
              <a:t>Why doesn't the gray tube produce sound, regardless of the rotation?</a:t>
            </a:r>
          </a:p>
        </p:txBody>
      </p:sp>
    </p:spTree>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slov 1"/>
          <p:cNvSpPr>
            <a:spLocks noGrp="1"/>
          </p:cNvSpPr>
          <p:nvPr>
            <p:ph type="title"/>
          </p:nvPr>
        </p:nvSpPr>
        <p:spPr/>
        <p:txBody>
          <a:bodyPr/>
          <a:lstStyle/>
          <a:p>
            <a:pPr eaLnBrk="1" hangingPunct="1"/>
            <a:r>
              <a:rPr lang="hr-HR" altLang="en-US" smtClean="0"/>
              <a:t>AIR FLOW</a:t>
            </a:r>
            <a:br>
              <a:rPr lang="hr-HR" altLang="en-US" smtClean="0"/>
            </a:br>
            <a:endParaRPr lang="en-US" altLang="sr-Latn-RS" smtClean="0"/>
          </a:p>
        </p:txBody>
      </p:sp>
      <p:sp>
        <p:nvSpPr>
          <p:cNvPr id="11267" name="Rezervirano mjesto sadržaja 2"/>
          <p:cNvSpPr>
            <a:spLocks noGrp="1"/>
          </p:cNvSpPr>
          <p:nvPr>
            <p:ph idx="1"/>
          </p:nvPr>
        </p:nvSpPr>
        <p:spPr>
          <a:xfrm>
            <a:off x="1143000" y="1701800"/>
            <a:ext cx="9340850" cy="4394200"/>
          </a:xfrm>
        </p:spPr>
        <p:txBody>
          <a:bodyPr/>
          <a:lstStyle/>
          <a:p>
            <a:pPr eaLnBrk="1" hangingPunct="1"/>
            <a:r>
              <a:rPr lang="hr-HR" altLang="en-US" smtClean="0"/>
              <a:t>B</a:t>
            </a:r>
            <a:r>
              <a:rPr lang="en-US" altLang="en-US" smtClean="0"/>
              <a:t>y rotating the tube the air is drawn in and passes through the tube</a:t>
            </a:r>
          </a:p>
          <a:p>
            <a:pPr eaLnBrk="1" hangingPunct="1"/>
            <a:endParaRPr lang="hr-HR" altLang="en-US" smtClean="0"/>
          </a:p>
          <a:p>
            <a:pPr eaLnBrk="1" hangingPunct="1"/>
            <a:r>
              <a:rPr lang="en-US" altLang="en-US" smtClean="0"/>
              <a:t>Bernoulli Equation</a:t>
            </a:r>
          </a:p>
          <a:p>
            <a:pPr eaLnBrk="1" hangingPunct="1"/>
            <a:endParaRPr lang="en-US" altLang="sr-Latn-RS" smtClean="0"/>
          </a:p>
        </p:txBody>
      </p:sp>
      <p:grpSp>
        <p:nvGrpSpPr>
          <p:cNvPr id="11268" name="Grupa 10"/>
          <p:cNvGrpSpPr>
            <a:grpSpLocks/>
          </p:cNvGrpSpPr>
          <p:nvPr/>
        </p:nvGrpSpPr>
        <p:grpSpPr bwMode="auto">
          <a:xfrm>
            <a:off x="4838700" y="2579688"/>
            <a:ext cx="4089400" cy="1470025"/>
            <a:chOff x="5292828" y="2619216"/>
            <a:chExt cx="4089297" cy="1471212"/>
          </a:xfrm>
        </p:grpSpPr>
        <p:pic>
          <p:nvPicPr>
            <p:cNvPr id="11270"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250" y="2619216"/>
              <a:ext cx="39528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a:extLst/>
            </p:cNvPr>
            <p:cNvSpPr>
              <a:spLocks noChangeArrowheads="1"/>
            </p:cNvSpPr>
            <p:nvPr/>
          </p:nvSpPr>
          <p:spPr bwMode="auto">
            <a:xfrm>
              <a:off x="5292828" y="3720241"/>
              <a:ext cx="1573173" cy="370187"/>
            </a:xfrm>
            <a:prstGeom prst="rect">
              <a:avLst/>
            </a:prstGeom>
            <a:noFill/>
            <a:ln w="9525">
              <a:solidFill>
                <a:srgbClr val="4F81BD"/>
              </a:solidFill>
              <a:miter lim="800000"/>
              <a:headEnd/>
              <a:tailEnd/>
            </a:ln>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hangingPunct="1">
                <a:defRPr/>
              </a:pPr>
              <a:r>
                <a:rPr lang="hr-HR" altLang="en-US" b="1" kern="0" dirty="0" err="1">
                  <a:solidFill>
                    <a:prstClr val="black"/>
                  </a:solidFill>
                  <a:latin typeface="Calibri" panose="020F0502020204030204" pitchFamily="34" charset="0"/>
                </a:rPr>
                <a:t>radial</a:t>
              </a:r>
              <a:r>
                <a:rPr lang="hr-HR" altLang="en-US" b="1" kern="0" dirty="0">
                  <a:solidFill>
                    <a:prstClr val="black"/>
                  </a:solidFill>
                  <a:latin typeface="Calibri" panose="020F0502020204030204" pitchFamily="34" charset="0"/>
                </a:rPr>
                <a:t> </a:t>
              </a:r>
              <a:r>
                <a:rPr lang="hr-HR" altLang="en-US" b="1" kern="0" dirty="0" err="1">
                  <a:solidFill>
                    <a:prstClr val="black"/>
                  </a:solidFill>
                  <a:latin typeface="Calibri" panose="020F0502020204030204" pitchFamily="34" charset="0"/>
                </a:rPr>
                <a:t>velocity</a:t>
              </a:r>
              <a:r>
                <a:rPr lang="hr-HR" altLang="en-US" kern="0" dirty="0">
                  <a:solidFill>
                    <a:prstClr val="black"/>
                  </a:solidFill>
                  <a:latin typeface="Calibri" panose="020F0502020204030204" pitchFamily="34" charset="0"/>
                </a:rPr>
                <a:t> </a:t>
              </a:r>
            </a:p>
          </p:txBody>
        </p:sp>
        <p:sp>
          <p:nvSpPr>
            <p:cNvPr id="7" name="Rectangle 8">
              <a:extLst/>
            </p:cNvPr>
            <p:cNvSpPr>
              <a:spLocks noChangeArrowheads="1"/>
            </p:cNvSpPr>
            <p:nvPr/>
          </p:nvSpPr>
          <p:spPr bwMode="auto">
            <a:xfrm>
              <a:off x="7405738" y="3612204"/>
              <a:ext cx="1944638" cy="370187"/>
            </a:xfrm>
            <a:prstGeom prst="rect">
              <a:avLst/>
            </a:prstGeom>
            <a:noFill/>
            <a:ln w="9525">
              <a:solidFill>
                <a:srgbClr val="4F81BD"/>
              </a:solidFill>
              <a:miter lim="800000"/>
              <a:headEnd/>
              <a:tailEnd/>
            </a:ln>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hangingPunct="1">
                <a:defRPr/>
              </a:pPr>
              <a:r>
                <a:rPr lang="hr-HR" altLang="en-US" b="1" kern="0" dirty="0" err="1">
                  <a:solidFill>
                    <a:prstClr val="black"/>
                  </a:solidFill>
                  <a:latin typeface="Calibri" panose="020F0502020204030204" pitchFamily="34" charset="0"/>
                </a:rPr>
                <a:t>tangential</a:t>
              </a:r>
              <a:r>
                <a:rPr lang="hr-HR" altLang="en-US" b="1" kern="0" dirty="0">
                  <a:solidFill>
                    <a:prstClr val="black"/>
                  </a:solidFill>
                  <a:latin typeface="Calibri" panose="020F0502020204030204" pitchFamily="34" charset="0"/>
                </a:rPr>
                <a:t> </a:t>
              </a:r>
              <a:r>
                <a:rPr lang="hr-HR" altLang="en-US" b="1" kern="0" dirty="0" err="1">
                  <a:solidFill>
                    <a:prstClr val="black"/>
                  </a:solidFill>
                  <a:latin typeface="Calibri" panose="020F0502020204030204" pitchFamily="34" charset="0"/>
                </a:rPr>
                <a:t>velocity</a:t>
              </a:r>
              <a:endParaRPr lang="hr-HR" altLang="en-US" b="1" kern="0" dirty="0">
                <a:solidFill>
                  <a:prstClr val="black"/>
                </a:solidFill>
                <a:latin typeface="Calibri" panose="020F0502020204030204" pitchFamily="34" charset="0"/>
              </a:endParaRPr>
            </a:p>
          </p:txBody>
        </p:sp>
        <p:cxnSp>
          <p:nvCxnSpPr>
            <p:cNvPr id="11273" name="Straight Arrow Connector 10"/>
            <p:cNvCxnSpPr>
              <a:cxnSpLocks noChangeShapeType="1"/>
            </p:cNvCxnSpPr>
            <p:nvPr/>
          </p:nvCxnSpPr>
          <p:spPr bwMode="auto">
            <a:xfrm flipV="1">
              <a:off x="6194794" y="3149040"/>
              <a:ext cx="642937" cy="571500"/>
            </a:xfrm>
            <a:prstGeom prst="straightConnector1">
              <a:avLst/>
            </a:prstGeom>
            <a:noFill/>
            <a:ln w="9525" algn="ctr">
              <a:solidFill>
                <a:srgbClr val="4A7EBB"/>
              </a:solidFill>
              <a:round/>
              <a:headEnd/>
              <a:tailEnd type="arrow" w="med" len="med"/>
            </a:ln>
            <a:extLst>
              <a:ext uri="{909E8E84-426E-40DD-AFC4-6F175D3DCCD1}">
                <a14:hiddenFill xmlns:a14="http://schemas.microsoft.com/office/drawing/2010/main">
                  <a:noFill/>
                </a14:hiddenFill>
              </a:ext>
            </a:extLst>
          </p:spPr>
        </p:cxnSp>
        <p:cxnSp>
          <p:nvCxnSpPr>
            <p:cNvPr id="11274" name="Straight Arrow Connector 12"/>
            <p:cNvCxnSpPr>
              <a:cxnSpLocks noChangeShapeType="1"/>
            </p:cNvCxnSpPr>
            <p:nvPr/>
          </p:nvCxnSpPr>
          <p:spPr bwMode="auto">
            <a:xfrm rot="16200000" flipV="1">
              <a:off x="7895615" y="3184021"/>
              <a:ext cx="428625" cy="428625"/>
            </a:xfrm>
            <a:prstGeom prst="straightConnector1">
              <a:avLst/>
            </a:prstGeom>
            <a:noFill/>
            <a:ln w="9525" algn="ctr">
              <a:solidFill>
                <a:srgbClr val="4A7EBB"/>
              </a:solidFill>
              <a:round/>
              <a:headEnd/>
              <a:tailEnd type="arrow" w="med" len="med"/>
            </a:ln>
            <a:extLst>
              <a:ext uri="{909E8E84-426E-40DD-AFC4-6F175D3DCCD1}">
                <a14:hiddenFill xmlns:a14="http://schemas.microsoft.com/office/drawing/2010/main">
                  <a:noFill/>
                </a14:hiddenFill>
              </a:ext>
            </a:extLst>
          </p:spPr>
        </p:cxnSp>
      </p:grpSp>
      <p:pic>
        <p:nvPicPr>
          <p:cNvPr id="1126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3850" y="4622800"/>
            <a:ext cx="3095625"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slov 1"/>
          <p:cNvSpPr>
            <a:spLocks noGrp="1"/>
          </p:cNvSpPr>
          <p:nvPr>
            <p:ph type="title"/>
          </p:nvPr>
        </p:nvSpPr>
        <p:spPr/>
        <p:txBody>
          <a:bodyPr/>
          <a:lstStyle/>
          <a:p>
            <a:pPr eaLnBrk="1" hangingPunct="1"/>
            <a:r>
              <a:rPr lang="hr-HR" altLang="sr-Latn-RS" smtClean="0"/>
              <a:t>V</a:t>
            </a:r>
            <a:r>
              <a:rPr lang="en-US" altLang="sr-Latn-RS" smtClean="0"/>
              <a:t>ortex formation (turbulent flow)</a:t>
            </a:r>
            <a:br>
              <a:rPr lang="en-US" altLang="sr-Latn-RS" smtClean="0"/>
            </a:br>
            <a:endParaRPr lang="en-US" altLang="sr-Latn-RS" smtClean="0"/>
          </a:p>
        </p:txBody>
      </p:sp>
      <p:sp>
        <p:nvSpPr>
          <p:cNvPr id="3" name="Rezervirano mjesto sadržaja 2">
            <a:extLst/>
          </p:cNvPr>
          <p:cNvSpPr>
            <a:spLocks noGrp="1" noRot="1" noChangeAspect="1" noMove="1" noResize="1" noEditPoints="1" noAdjustHandles="1" noChangeArrowheads="1" noChangeShapeType="1" noTextEdit="1"/>
          </p:cNvSpPr>
          <p:nvPr>
            <p:ph idx="1"/>
          </p:nvPr>
        </p:nvSpPr>
        <p:spPr>
          <a:xfrm>
            <a:off x="1159564" y="1797426"/>
            <a:ext cx="9872871" cy="4038600"/>
          </a:xfrm>
          <a:blipFill>
            <a:blip r:embed="rId2"/>
            <a:stretch>
              <a:fillRect l="-802" t="-1208"/>
            </a:stretch>
          </a:blipFill>
          <a:ln>
            <a:miter lim="800000"/>
            <a:headEnd/>
            <a:tailEnd/>
          </a:ln>
        </p:spPr>
        <p:txBody>
          <a:bodyPr rtlCol="0">
            <a:normAutofit/>
          </a:bodyPr>
          <a:lstStyle/>
          <a:p>
            <a:pPr indent="-182880" eaLnBrk="1" fontAlgn="auto" hangingPunct="1">
              <a:spcAft>
                <a:spcPts val="0"/>
              </a:spcAft>
              <a:defRPr/>
            </a:pPr>
            <a:r>
              <a:rPr lang="en-US">
                <a:noFill/>
              </a:rPr>
              <a:t> </a:t>
            </a:r>
          </a:p>
        </p:txBody>
      </p:sp>
      <p:pic>
        <p:nvPicPr>
          <p:cNvPr id="12292" name="Slika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78788" y="2001838"/>
            <a:ext cx="221297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Slika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16125" y="4608513"/>
            <a:ext cx="3402013" cy="163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Slika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23050" y="5245100"/>
            <a:ext cx="249237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p:cNvPr>
          <p:cNvSpPr>
            <a:spLocks noGrp="1"/>
          </p:cNvSpPr>
          <p:nvPr>
            <p:ph idx="1"/>
          </p:nvPr>
        </p:nvSpPr>
        <p:spPr>
          <a:xfrm>
            <a:off x="1143000" y="893763"/>
            <a:ext cx="9872663" cy="4038600"/>
          </a:xfrm>
        </p:spPr>
        <p:txBody>
          <a:bodyPr rtlCol="0">
            <a:normAutofit/>
          </a:bodyPr>
          <a:lstStyle/>
          <a:p>
            <a:pPr marL="342900" indent="-342900" eaLnBrk="1" hangingPunct="1">
              <a:lnSpc>
                <a:spcPct val="100000"/>
              </a:lnSpc>
              <a:spcBef>
                <a:spcPct val="20000"/>
              </a:spcBef>
              <a:buClrTx/>
              <a:buSzTx/>
              <a:buFont typeface="Arial" panose="020B0604020202020204" pitchFamily="34" charset="0"/>
              <a:buChar char="•"/>
              <a:defRPr/>
            </a:pPr>
            <a:r>
              <a:rPr lang="en-US" altLang="en-US" dirty="0">
                <a:solidFill>
                  <a:srgbClr val="A6B727"/>
                </a:solidFill>
              </a:rPr>
              <a:t>ideal open-ended tube, the resonant</a:t>
            </a:r>
            <a:r>
              <a:rPr lang="hr-HR" altLang="en-US" dirty="0">
                <a:solidFill>
                  <a:srgbClr val="A6B727"/>
                </a:solidFill>
              </a:rPr>
              <a:t> </a:t>
            </a:r>
            <a:r>
              <a:rPr lang="en-US" altLang="en-US" dirty="0">
                <a:solidFill>
                  <a:srgbClr val="A6B727"/>
                </a:solidFill>
              </a:rPr>
              <a:t>modes are given</a:t>
            </a:r>
            <a:r>
              <a:rPr lang="hr-HR" altLang="en-US" dirty="0">
                <a:solidFill>
                  <a:srgbClr val="A6B727"/>
                </a:solidFill>
              </a:rPr>
              <a:t>:</a:t>
            </a:r>
          </a:p>
          <a:p>
            <a:pPr indent="-182880" eaLnBrk="1" fontAlgn="auto" hangingPunct="1">
              <a:spcAft>
                <a:spcPts val="0"/>
              </a:spcAft>
              <a:defRPr/>
            </a:pPr>
            <a:endParaRPr lang="en-US" dirty="0"/>
          </a:p>
        </p:txBody>
      </p:sp>
      <p:graphicFrame>
        <p:nvGraphicFramePr>
          <p:cNvPr id="1026" name="Object 5"/>
          <p:cNvGraphicFramePr>
            <a:graphicFrameLocks noChangeAspect="1"/>
          </p:cNvGraphicFramePr>
          <p:nvPr/>
        </p:nvGraphicFramePr>
        <p:xfrm>
          <a:off x="1512888" y="1408113"/>
          <a:ext cx="1428750" cy="1030287"/>
        </p:xfrm>
        <a:graphic>
          <a:graphicData uri="http://schemas.openxmlformats.org/presentationml/2006/ole">
            <mc:AlternateContent xmlns:mc="http://schemas.openxmlformats.org/markup-compatibility/2006">
              <mc:Choice xmlns:v="urn:schemas-microsoft-com:vml" Requires="v">
                <p:oleObj spid="_x0000_s1040" name="Jednadžba" r:id="rId3" imgW="545863" imgH="393529" progId="Equation.3">
                  <p:embed/>
                </p:oleObj>
              </mc:Choice>
              <mc:Fallback>
                <p:oleObj name="Jednadžba" r:id="rId3" imgW="545863" imgH="393529"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2888" y="1408113"/>
                        <a:ext cx="1428750"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31" name="Pravokutnik 4"/>
          <p:cNvSpPr>
            <a:spLocks noChangeArrowheads="1"/>
          </p:cNvSpPr>
          <p:nvPr/>
        </p:nvSpPr>
        <p:spPr bwMode="auto">
          <a:xfrm>
            <a:off x="4057650" y="1643063"/>
            <a:ext cx="6096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hangingPunct="1"/>
            <a:r>
              <a:rPr lang="en-US" altLang="en-US">
                <a:solidFill>
                  <a:srgbClr val="A6B727"/>
                </a:solidFill>
                <a:latin typeface="Corbel" panose="020B0503020204020204" pitchFamily="34" charset="0"/>
              </a:rPr>
              <a:t>for n</a:t>
            </a:r>
            <a:r>
              <a:rPr lang="hr-HR" altLang="en-US">
                <a:solidFill>
                  <a:srgbClr val="A6B727"/>
                </a:solidFill>
                <a:latin typeface="Corbel" panose="020B0503020204020204" pitchFamily="34" charset="0"/>
              </a:rPr>
              <a:t> = </a:t>
            </a:r>
            <a:r>
              <a:rPr lang="en-US" altLang="en-US">
                <a:solidFill>
                  <a:srgbClr val="A6B727"/>
                </a:solidFill>
                <a:latin typeface="Corbel" panose="020B0503020204020204" pitchFamily="34" charset="0"/>
              </a:rPr>
              <a:t>1, 2, 3…, where </a:t>
            </a:r>
            <a:r>
              <a:rPr lang="hr-HR" altLang="en-US" i="1">
                <a:solidFill>
                  <a:srgbClr val="A6B727"/>
                </a:solidFill>
                <a:latin typeface="Corbel" panose="020B0503020204020204" pitchFamily="34" charset="0"/>
              </a:rPr>
              <a:t>v</a:t>
            </a:r>
            <a:r>
              <a:rPr lang="en-US" altLang="en-US">
                <a:solidFill>
                  <a:srgbClr val="A6B727"/>
                </a:solidFill>
                <a:latin typeface="Corbel" panose="020B0503020204020204" pitchFamily="34" charset="0"/>
              </a:rPr>
              <a:t> is the speed of sound and L is the tube</a:t>
            </a:r>
            <a:r>
              <a:rPr lang="hr-HR" altLang="en-US">
                <a:solidFill>
                  <a:srgbClr val="A6B727"/>
                </a:solidFill>
                <a:latin typeface="Corbel" panose="020B0503020204020204" pitchFamily="34" charset="0"/>
              </a:rPr>
              <a:t> length.</a:t>
            </a:r>
          </a:p>
        </p:txBody>
      </p:sp>
      <p:sp>
        <p:nvSpPr>
          <p:cNvPr id="1032" name="Pravokutnik 5"/>
          <p:cNvSpPr>
            <a:spLocks noChangeArrowheads="1"/>
          </p:cNvSpPr>
          <p:nvPr/>
        </p:nvSpPr>
        <p:spPr bwMode="auto">
          <a:xfrm>
            <a:off x="1143000" y="2932113"/>
            <a:ext cx="100488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hangingPunct="1">
              <a:spcBef>
                <a:spcPct val="20000"/>
              </a:spcBef>
              <a:buFont typeface="Arial" panose="020B0604020202020204" pitchFamily="34" charset="0"/>
              <a:buChar char="•"/>
            </a:pPr>
            <a:r>
              <a:rPr lang="hr-HR" altLang="sr-Latn-RS" sz="2200">
                <a:solidFill>
                  <a:srgbClr val="A6B727"/>
                </a:solidFill>
                <a:latin typeface="Calibri" panose="020F0502020204030204" pitchFamily="34" charset="0"/>
              </a:rPr>
              <a:t>real</a:t>
            </a:r>
            <a:r>
              <a:rPr lang="en-US" altLang="sr-Latn-RS" sz="2200">
                <a:solidFill>
                  <a:srgbClr val="A6B727"/>
                </a:solidFill>
                <a:latin typeface="Calibri" panose="020F0502020204030204" pitchFamily="34" charset="0"/>
              </a:rPr>
              <a:t> open-ended tube, the resonant</a:t>
            </a:r>
            <a:r>
              <a:rPr lang="hr-HR" altLang="sr-Latn-RS" sz="2200">
                <a:solidFill>
                  <a:srgbClr val="A6B727"/>
                </a:solidFill>
                <a:latin typeface="Calibri" panose="020F0502020204030204" pitchFamily="34" charset="0"/>
              </a:rPr>
              <a:t> </a:t>
            </a:r>
            <a:r>
              <a:rPr lang="en-US" altLang="sr-Latn-RS" sz="2200">
                <a:solidFill>
                  <a:srgbClr val="A6B727"/>
                </a:solidFill>
                <a:latin typeface="Calibri" panose="020F0502020204030204" pitchFamily="34" charset="0"/>
              </a:rPr>
              <a:t>modes are given</a:t>
            </a:r>
            <a:r>
              <a:rPr lang="hr-HR" altLang="sr-Latn-RS" sz="2200">
                <a:solidFill>
                  <a:srgbClr val="A6B727"/>
                </a:solidFill>
                <a:latin typeface="Calibri" panose="020F0502020204030204" pitchFamily="34" charset="0"/>
              </a:rPr>
              <a:t>:</a:t>
            </a:r>
          </a:p>
        </p:txBody>
      </p:sp>
      <p:graphicFrame>
        <p:nvGraphicFramePr>
          <p:cNvPr id="1027" name="Object 6"/>
          <p:cNvGraphicFramePr>
            <a:graphicFrameLocks noChangeAspect="1"/>
          </p:cNvGraphicFramePr>
          <p:nvPr/>
        </p:nvGraphicFramePr>
        <p:xfrm>
          <a:off x="1512888" y="3732213"/>
          <a:ext cx="1795462" cy="1285875"/>
        </p:xfrm>
        <a:graphic>
          <a:graphicData uri="http://schemas.openxmlformats.org/presentationml/2006/ole">
            <mc:AlternateContent xmlns:mc="http://schemas.openxmlformats.org/markup-compatibility/2006">
              <mc:Choice xmlns:v="urn:schemas-microsoft-com:vml" Requires="v">
                <p:oleObj spid="_x0000_s1041" name="Jednadžba" r:id="rId5" imgW="647700" imgH="469900" progId="Equation.3">
                  <p:embed/>
                </p:oleObj>
              </mc:Choice>
              <mc:Fallback>
                <p:oleObj name="Jednadžba" r:id="rId5" imgW="647700" imgH="4699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12888" y="3732213"/>
                        <a:ext cx="1795462" cy="12858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3" name="Pravokutnik 7"/>
          <p:cNvSpPr>
            <a:spLocks noChangeArrowheads="1"/>
          </p:cNvSpPr>
          <p:nvPr/>
        </p:nvSpPr>
        <p:spPr bwMode="auto">
          <a:xfrm>
            <a:off x="4124325" y="3862388"/>
            <a:ext cx="27908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hangingPunct="1"/>
            <a:r>
              <a:rPr lang="en-US" altLang="en-US">
                <a:solidFill>
                  <a:srgbClr val="A6B727"/>
                </a:solidFill>
                <a:latin typeface="Calibri" panose="020F0502020204030204" pitchFamily="34" charset="0"/>
              </a:rPr>
              <a:t>where L</a:t>
            </a:r>
            <a:r>
              <a:rPr lang="en-US" altLang="en-US" baseline="-25000">
                <a:solidFill>
                  <a:srgbClr val="A6B727"/>
                </a:solidFill>
                <a:latin typeface="Calibri" panose="020F0502020204030204" pitchFamily="34" charset="0"/>
              </a:rPr>
              <a:t>e</a:t>
            </a:r>
            <a:r>
              <a:rPr lang="hr-HR" altLang="en-US" baseline="-25000">
                <a:solidFill>
                  <a:srgbClr val="A6B727"/>
                </a:solidFill>
                <a:latin typeface="Calibri" panose="020F0502020204030204" pitchFamily="34" charset="0"/>
              </a:rPr>
              <a:t>f</a:t>
            </a:r>
            <a:r>
              <a:rPr lang="en-US" altLang="en-US" baseline="-25000">
                <a:solidFill>
                  <a:srgbClr val="A6B727"/>
                </a:solidFill>
                <a:latin typeface="Calibri" panose="020F0502020204030204" pitchFamily="34" charset="0"/>
              </a:rPr>
              <a:t> </a:t>
            </a:r>
            <a:r>
              <a:rPr lang="en-US" altLang="en-US">
                <a:solidFill>
                  <a:srgbClr val="A6B727"/>
                </a:solidFill>
                <a:latin typeface="Calibri" panose="020F0502020204030204" pitchFamily="34" charset="0"/>
              </a:rPr>
              <a:t>is effective</a:t>
            </a:r>
            <a:r>
              <a:rPr lang="hr-HR" altLang="en-US">
                <a:solidFill>
                  <a:srgbClr val="A6B727"/>
                </a:solidFill>
                <a:latin typeface="Calibri" panose="020F0502020204030204" pitchFamily="34" charset="0"/>
              </a:rPr>
              <a:t> </a:t>
            </a:r>
            <a:r>
              <a:rPr lang="en-US" altLang="en-US">
                <a:solidFill>
                  <a:srgbClr val="A6B727"/>
                </a:solidFill>
                <a:latin typeface="Calibri" panose="020F0502020204030204" pitchFamily="34" charset="0"/>
              </a:rPr>
              <a:t>length </a:t>
            </a:r>
            <a:endParaRPr lang="hr-HR" altLang="en-US">
              <a:solidFill>
                <a:srgbClr val="A6B727"/>
              </a:solidFill>
              <a:latin typeface="Calibri" panose="020F0502020204030204" pitchFamily="34" charset="0"/>
            </a:endParaRPr>
          </a:p>
        </p:txBody>
      </p:sp>
      <p:graphicFrame>
        <p:nvGraphicFramePr>
          <p:cNvPr id="1028" name="Object 7"/>
          <p:cNvGraphicFramePr>
            <a:graphicFrameLocks noChangeAspect="1"/>
          </p:cNvGraphicFramePr>
          <p:nvPr/>
        </p:nvGraphicFramePr>
        <p:xfrm>
          <a:off x="7265988" y="3800475"/>
          <a:ext cx="1731962" cy="428625"/>
        </p:xfrm>
        <a:graphic>
          <a:graphicData uri="http://schemas.openxmlformats.org/presentationml/2006/ole">
            <mc:AlternateContent xmlns:mc="http://schemas.openxmlformats.org/markup-compatibility/2006">
              <mc:Choice xmlns:v="urn:schemas-microsoft-com:vml" Requires="v">
                <p:oleObj spid="_x0000_s1042" name="Jednadžba" r:id="rId7" imgW="965200" imgH="241300" progId="Equation.3">
                  <p:embed/>
                </p:oleObj>
              </mc:Choice>
              <mc:Fallback>
                <p:oleObj name="Jednadžba" r:id="rId7" imgW="965200" imgH="241300"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65988" y="3800475"/>
                        <a:ext cx="1731962"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34" name="Pravokutnik 9"/>
          <p:cNvSpPr>
            <a:spLocks noChangeArrowheads="1"/>
          </p:cNvSpPr>
          <p:nvPr/>
        </p:nvSpPr>
        <p:spPr bwMode="auto">
          <a:xfrm>
            <a:off x="9136063" y="3819525"/>
            <a:ext cx="2695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hangingPunct="1"/>
            <a:r>
              <a:rPr lang="hr-HR" altLang="en-US">
                <a:solidFill>
                  <a:srgbClr val="A6B727"/>
                </a:solidFill>
                <a:latin typeface="Calibri" panose="020F0502020204030204" pitchFamily="34" charset="0"/>
              </a:rPr>
              <a:t>(</a:t>
            </a:r>
            <a:r>
              <a:rPr lang="en-US" altLang="en-US">
                <a:solidFill>
                  <a:srgbClr val="A6B727"/>
                </a:solidFill>
                <a:latin typeface="Calibri" panose="020F0502020204030204" pitchFamily="34" charset="0"/>
              </a:rPr>
              <a:t>r is the radius of the tube</a:t>
            </a:r>
            <a:r>
              <a:rPr lang="hr-HR" altLang="en-US">
                <a:solidFill>
                  <a:srgbClr val="A6B727"/>
                </a:solidFill>
                <a:latin typeface="Calibri" panose="020F0502020204030204" pitchFamily="34" charset="0"/>
              </a:rPr>
              <a:t>)</a:t>
            </a:r>
          </a:p>
        </p:txBody>
      </p:sp>
      <p:sp>
        <p:nvSpPr>
          <p:cNvPr id="1035" name="Pravokutnik 10"/>
          <p:cNvSpPr>
            <a:spLocks noChangeArrowheads="1"/>
          </p:cNvSpPr>
          <p:nvPr/>
        </p:nvSpPr>
        <p:spPr bwMode="auto">
          <a:xfrm>
            <a:off x="4124325" y="4476750"/>
            <a:ext cx="29241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hangingPunct="1"/>
            <a:r>
              <a:rPr lang="en-US" altLang="en-US">
                <a:solidFill>
                  <a:srgbClr val="A6B727"/>
                </a:solidFill>
                <a:latin typeface="Calibri" panose="020F0502020204030204" pitchFamily="34" charset="0"/>
              </a:rPr>
              <a:t>where </a:t>
            </a:r>
            <a:r>
              <a:rPr lang="hr-HR" altLang="en-US">
                <a:solidFill>
                  <a:srgbClr val="A6B727"/>
                </a:solidFill>
                <a:latin typeface="Calibri" panose="020F0502020204030204" pitchFamily="34" charset="0"/>
              </a:rPr>
              <a:t>v</a:t>
            </a:r>
            <a:r>
              <a:rPr lang="en-US" altLang="en-US" baseline="-25000">
                <a:solidFill>
                  <a:srgbClr val="A6B727"/>
                </a:solidFill>
                <a:latin typeface="Calibri" panose="020F0502020204030204" pitchFamily="34" charset="0"/>
              </a:rPr>
              <a:t>e</a:t>
            </a:r>
            <a:r>
              <a:rPr lang="hr-HR" altLang="en-US" baseline="-25000">
                <a:solidFill>
                  <a:srgbClr val="A6B727"/>
                </a:solidFill>
                <a:latin typeface="Calibri" panose="020F0502020204030204" pitchFamily="34" charset="0"/>
              </a:rPr>
              <a:t>f</a:t>
            </a:r>
            <a:r>
              <a:rPr lang="en-US" altLang="en-US" baseline="-25000">
                <a:solidFill>
                  <a:srgbClr val="A6B727"/>
                </a:solidFill>
                <a:latin typeface="Calibri" panose="020F0502020204030204" pitchFamily="34" charset="0"/>
              </a:rPr>
              <a:t> </a:t>
            </a:r>
            <a:r>
              <a:rPr lang="en-US" altLang="en-US">
                <a:solidFill>
                  <a:srgbClr val="A6B727"/>
                </a:solidFill>
                <a:latin typeface="Calibri" panose="020F0502020204030204" pitchFamily="34" charset="0"/>
              </a:rPr>
              <a:t>is effective</a:t>
            </a:r>
            <a:r>
              <a:rPr lang="hr-HR" altLang="en-US">
                <a:solidFill>
                  <a:srgbClr val="A6B727"/>
                </a:solidFill>
                <a:latin typeface="Calibri" panose="020F0502020204030204" pitchFamily="34" charset="0"/>
              </a:rPr>
              <a:t> velocity</a:t>
            </a:r>
            <a:r>
              <a:rPr lang="en-US" altLang="en-US">
                <a:solidFill>
                  <a:srgbClr val="A6B727"/>
                </a:solidFill>
                <a:latin typeface="Calibri" panose="020F0502020204030204" pitchFamily="34" charset="0"/>
              </a:rPr>
              <a:t> </a:t>
            </a:r>
            <a:endParaRPr lang="hr-HR" altLang="en-US">
              <a:solidFill>
                <a:srgbClr val="A6B727"/>
              </a:solidFill>
              <a:latin typeface="Calibri" panose="020F0502020204030204" pitchFamily="34" charset="0"/>
            </a:endParaRPr>
          </a:p>
        </p:txBody>
      </p:sp>
      <p:graphicFrame>
        <p:nvGraphicFramePr>
          <p:cNvPr id="1029" name="Object 8"/>
          <p:cNvGraphicFramePr>
            <a:graphicFrameLocks noChangeAspect="1"/>
          </p:cNvGraphicFramePr>
          <p:nvPr/>
        </p:nvGraphicFramePr>
        <p:xfrm>
          <a:off x="7283450" y="4305300"/>
          <a:ext cx="1714500" cy="1057275"/>
        </p:xfrm>
        <a:graphic>
          <a:graphicData uri="http://schemas.openxmlformats.org/presentationml/2006/ole">
            <mc:AlternateContent xmlns:mc="http://schemas.openxmlformats.org/markup-compatibility/2006">
              <mc:Choice xmlns:v="urn:schemas-microsoft-com:vml" Requires="v">
                <p:oleObj spid="_x0000_s1043" name="Jednadžba" r:id="rId9" imgW="1016000" imgH="622300" progId="Equation.3">
                  <p:embed/>
                </p:oleObj>
              </mc:Choice>
              <mc:Fallback>
                <p:oleObj name="Jednadžba" r:id="rId9" imgW="1016000" imgH="622300" progId="Equation.3">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83450" y="4305300"/>
                        <a:ext cx="171450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theme/theme1.xml><?xml version="1.0" encoding="utf-8"?>
<a:theme xmlns:a="http://schemas.openxmlformats.org/drawingml/2006/main" name="Temeljno">
  <a:themeElements>
    <a:clrScheme name="Temeljno">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Temeljno">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meljno">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TotalTime>
  <Words>357</Words>
  <Application>Microsoft Office PowerPoint</Application>
  <PresentationFormat>Widescreen</PresentationFormat>
  <Paragraphs>41</Paragraphs>
  <Slides>9</Slides>
  <Notes>3</Notes>
  <HiddenSlides>0</HiddenSlides>
  <MMClips>2</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4" baseType="lpstr">
      <vt:lpstr>Arial</vt:lpstr>
      <vt:lpstr>Calibri</vt:lpstr>
      <vt:lpstr>Corbel</vt:lpstr>
      <vt:lpstr>Temeljno</vt:lpstr>
      <vt:lpstr>Jednadžba</vt:lpstr>
      <vt:lpstr>CORRUGATED PIPES</vt:lpstr>
      <vt:lpstr>PowerPoint Presentation</vt:lpstr>
      <vt:lpstr>Pipes</vt:lpstr>
      <vt:lpstr>PowerPoint Presentation</vt:lpstr>
      <vt:lpstr>INSIDE THE PIPES </vt:lpstr>
      <vt:lpstr>QUESTIONS</vt:lpstr>
      <vt:lpstr>AIR FLOW </vt:lpstr>
      <vt:lpstr>Vortex formation (turbulent flow)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SOUND</dc:title>
  <dc:creator>karla krmek</dc:creator>
  <cp:lastModifiedBy>Korisnik</cp:lastModifiedBy>
  <cp:revision>4</cp:revision>
  <dcterms:created xsi:type="dcterms:W3CDTF">2019-10-21T14:19:32Z</dcterms:created>
  <dcterms:modified xsi:type="dcterms:W3CDTF">2019-11-11T14:10:06Z</dcterms:modified>
</cp:coreProperties>
</file>